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60" r:id="rId2"/>
    <p:sldMasterId id="2147483669" r:id="rId3"/>
    <p:sldMasterId id="2147483676" r:id="rId4"/>
  </p:sldMasterIdLst>
  <p:notesMasterIdLst>
    <p:notesMasterId r:id="rId54"/>
  </p:notesMasterIdLst>
  <p:handoutMasterIdLst>
    <p:handoutMasterId r:id="rId55"/>
  </p:handoutMasterIdLst>
  <p:sldIdLst>
    <p:sldId id="482" r:id="rId5"/>
    <p:sldId id="483" r:id="rId6"/>
    <p:sldId id="488" r:id="rId7"/>
    <p:sldId id="502" r:id="rId8"/>
    <p:sldId id="489" r:id="rId9"/>
    <p:sldId id="490" r:id="rId10"/>
    <p:sldId id="491" r:id="rId11"/>
    <p:sldId id="499" r:id="rId12"/>
    <p:sldId id="500" r:id="rId13"/>
    <p:sldId id="501" r:id="rId14"/>
    <p:sldId id="507" r:id="rId15"/>
    <p:sldId id="446" r:id="rId16"/>
    <p:sldId id="528" r:id="rId17"/>
    <p:sldId id="503" r:id="rId18"/>
    <p:sldId id="504" r:id="rId19"/>
    <p:sldId id="492" r:id="rId20"/>
    <p:sldId id="447" r:id="rId21"/>
    <p:sldId id="494" r:id="rId22"/>
    <p:sldId id="505" r:id="rId23"/>
    <p:sldId id="506" r:id="rId24"/>
    <p:sldId id="508" r:id="rId25"/>
    <p:sldId id="454" r:id="rId26"/>
    <p:sldId id="496" r:id="rId27"/>
    <p:sldId id="510" r:id="rId28"/>
    <p:sldId id="511" r:id="rId29"/>
    <p:sldId id="497" r:id="rId30"/>
    <p:sldId id="512" r:id="rId31"/>
    <p:sldId id="513" r:id="rId32"/>
    <p:sldId id="523" r:id="rId33"/>
    <p:sldId id="509" r:id="rId34"/>
    <p:sldId id="456" r:id="rId35"/>
    <p:sldId id="498" r:id="rId36"/>
    <p:sldId id="463" r:id="rId37"/>
    <p:sldId id="519" r:id="rId38"/>
    <p:sldId id="520" r:id="rId39"/>
    <p:sldId id="516" r:id="rId40"/>
    <p:sldId id="467" r:id="rId41"/>
    <p:sldId id="517" r:id="rId42"/>
    <p:sldId id="518" r:id="rId43"/>
    <p:sldId id="524" r:id="rId44"/>
    <p:sldId id="468" r:id="rId45"/>
    <p:sldId id="472" r:id="rId46"/>
    <p:sldId id="521" r:id="rId47"/>
    <p:sldId id="522" r:id="rId48"/>
    <p:sldId id="487" r:id="rId49"/>
    <p:sldId id="444" r:id="rId50"/>
    <p:sldId id="529" r:id="rId51"/>
    <p:sldId id="530" r:id="rId52"/>
    <p:sldId id="531" r:id="rId53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452A809-03A7-49F6-B223-8AFC053138C1}">
          <p14:sldIdLst>
            <p14:sldId id="482"/>
            <p14:sldId id="483"/>
            <p14:sldId id="488"/>
          </p14:sldIdLst>
        </p14:section>
        <p14:section name="Regular Expressions" id="{6DCBBADD-DDCC-4BD3-A51B-2E1B0BA3A7EF}">
          <p14:sldIdLst>
            <p14:sldId id="502"/>
            <p14:sldId id="489"/>
            <p14:sldId id="490"/>
            <p14:sldId id="491"/>
            <p14:sldId id="499"/>
            <p14:sldId id="500"/>
            <p14:sldId id="501"/>
          </p14:sldIdLst>
        </p14:section>
        <p14:section name="Character Classes" id="{DB51B7D4-9161-4E0F-8526-61C03868EEA3}">
          <p14:sldIdLst>
            <p14:sldId id="507"/>
            <p14:sldId id="446"/>
            <p14:sldId id="528"/>
            <p14:sldId id="503"/>
            <p14:sldId id="504"/>
            <p14:sldId id="492"/>
            <p14:sldId id="447"/>
            <p14:sldId id="494"/>
            <p14:sldId id="505"/>
            <p14:sldId id="506"/>
          </p14:sldIdLst>
        </p14:section>
        <p14:section name="Quantifiers" id="{01664264-A0E9-4D56-B37E-51B979592407}">
          <p14:sldIdLst>
            <p14:sldId id="508"/>
            <p14:sldId id="454"/>
            <p14:sldId id="496"/>
            <p14:sldId id="510"/>
            <p14:sldId id="511"/>
            <p14:sldId id="497"/>
            <p14:sldId id="512"/>
            <p14:sldId id="513"/>
            <p14:sldId id="523"/>
            <p14:sldId id="509"/>
            <p14:sldId id="456"/>
            <p14:sldId id="498"/>
            <p14:sldId id="463"/>
            <p14:sldId id="519"/>
            <p14:sldId id="520"/>
          </p14:sldIdLst>
        </p14:section>
        <p14:section name="Grouping Constructs" id="{1233CC2A-E447-4F18-919F-5BEED5AB82AA}">
          <p14:sldIdLst>
            <p14:sldId id="516"/>
            <p14:sldId id="467"/>
            <p14:sldId id="517"/>
            <p14:sldId id="518"/>
            <p14:sldId id="524"/>
            <p14:sldId id="468"/>
          </p14:sldIdLst>
        </p14:section>
        <p14:section name="Backreference" id="{9B59B66E-85BB-4A8E-AEBA-219782E2F287}">
          <p14:sldIdLst>
            <p14:sldId id="472"/>
            <p14:sldId id="521"/>
            <p14:sldId id="522"/>
            <p14:sldId id="487"/>
          </p14:sldIdLst>
        </p14:section>
        <p14:section name="Conclusion" id="{9AF7AC46-A754-4517-807F-EC57A738B791}">
          <p14:sldIdLst>
            <p14:sldId id="444"/>
            <p14:sldId id="529"/>
            <p14:sldId id="530"/>
            <p14:sldId id="53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8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F9F"/>
    <a:srgbClr val="FFCCFF"/>
    <a:srgbClr val="F6A35E"/>
    <a:srgbClr val="7F7F7F"/>
    <a:srgbClr val="FFFFFF"/>
    <a:srgbClr val="C6C0AA"/>
    <a:srgbClr val="F9F0AB"/>
    <a:srgbClr val="F9E6AB"/>
    <a:srgbClr val="F9FAAB"/>
    <a:srgbClr val="767691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467" autoAdjust="0"/>
    <p:restoredTop sz="71220" autoAdjust="0"/>
  </p:normalViewPr>
  <p:slideViewPr>
    <p:cSldViewPr>
      <p:cViewPr varScale="1">
        <p:scale>
          <a:sx n="88" d="100"/>
          <a:sy n="88" d="100"/>
        </p:scale>
        <p:origin x="475" y="62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2105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25" d="100"/>
        <a:sy n="25" d="100"/>
      </p:scale>
      <p:origin x="0" y="-3012"/>
    </p:cViewPr>
  </p:sorterViewPr>
  <p:notesViewPr>
    <p:cSldViewPr showGuides="1">
      <p:cViewPr varScale="1">
        <p:scale>
          <a:sx n="66" d="100"/>
          <a:sy n="66" d="100"/>
        </p:scale>
        <p:origin x="3134" y="43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viewProps" Target="viewProp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3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commentAuthors" Target="commentAuthor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slideMaster" Target="slideMasters/slideMaster2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presProps" Target="pres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6/8/2017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6/8/2017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41515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smtClean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smtClean="0">
              <a:solidFill>
                <a:prstClr val="black"/>
              </a:solidFill>
            </a:endParaRPr>
          </a:p>
          <a:p>
            <a:r>
              <a:rPr lang="en-US" sz="1000" smtClean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 smtClean="0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 smtClean="0">
                <a:solidFill>
                  <a:prstClr val="black"/>
                </a:solidFill>
              </a:rPr>
              <a:t> </a:t>
            </a:r>
            <a:r>
              <a:rPr lang="en-US" sz="1000" smtClean="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49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24660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47497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48246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\w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</a:t>
            </a:r>
            <a:r>
              <a:rPr lang="en-US" noProof="1">
                <a:cs typeface="Consolas" panose="020B0609020204030204" pitchFamily="49" charset="0"/>
              </a:rPr>
              <a:t>–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Matches any word character (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-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z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-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Z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-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9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)</a:t>
            </a:r>
          </a:p>
          <a:p>
            <a:pPr lvl="1"/>
            <a:endParaRPr lang="en-US" noProof="1">
              <a:latin typeface="+mj-lt"/>
              <a:cs typeface="Consolas" panose="020B0609020204030204" pitchFamily="49" charset="0"/>
            </a:endParaRPr>
          </a:p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\W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– Matches any non-word character (the opposite of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\w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)</a:t>
            </a:r>
          </a:p>
          <a:p>
            <a:endParaRPr lang="en-US" noProof="1">
              <a:latin typeface="+mj-lt"/>
              <a:cs typeface="Consolas" panose="020B0609020204030204" pitchFamily="49" charset="0"/>
            </a:endParaRPr>
          </a:p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\s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</a:t>
            </a:r>
            <a:r>
              <a:rPr lang="en-US" noProof="1">
                <a:cs typeface="Consolas" panose="020B0609020204030204" pitchFamily="49" charset="0"/>
              </a:rPr>
              <a:t>–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Matches any white-space character</a:t>
            </a:r>
          </a:p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\S</a:t>
            </a:r>
            <a:r>
              <a:rPr lang="en-US" noProof="1">
                <a:cs typeface="Consolas" panose="020B0609020204030204" pitchFamily="49" charset="0"/>
              </a:rPr>
              <a:t> – Matches any non-white-space character (opposite of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\s</a:t>
            </a:r>
            <a:r>
              <a:rPr lang="en-US" noProof="1">
                <a:cs typeface="Consolas" panose="020B0609020204030204" pitchFamily="49" charset="0"/>
              </a:rPr>
              <a:t>)</a:t>
            </a:r>
            <a:endParaRPr lang="en-US" noProof="1">
              <a:latin typeface="+mj-lt"/>
              <a:cs typeface="Consolas" panose="020B0609020204030204" pitchFamily="49" charset="0"/>
            </a:endParaRPr>
          </a:p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\d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</a:t>
            </a:r>
            <a:r>
              <a:rPr lang="en-US" noProof="1">
                <a:cs typeface="Consolas" panose="020B0609020204030204" pitchFamily="49" charset="0"/>
              </a:rPr>
              <a:t>–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Matches any decimal digit</a:t>
            </a:r>
          </a:p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\D</a:t>
            </a:r>
            <a:r>
              <a:rPr lang="en-US" noProof="1">
                <a:cs typeface="Consolas" panose="020B0609020204030204" pitchFamily="49" charset="0"/>
              </a:rPr>
              <a:t> – Matches any non-digit character (opposite of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\d</a:t>
            </a:r>
            <a:r>
              <a:rPr lang="en-US" noProof="1">
                <a:cs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6160724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\w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</a:t>
            </a:r>
            <a:r>
              <a:rPr lang="en-US" noProof="1">
                <a:cs typeface="Consolas" panose="020B0609020204030204" pitchFamily="49" charset="0"/>
              </a:rPr>
              <a:t>–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Matches any word character (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-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z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-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Z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-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9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)</a:t>
            </a:r>
          </a:p>
          <a:p>
            <a:pPr lvl="1"/>
            <a:endParaRPr lang="en-US" noProof="1">
              <a:latin typeface="+mj-lt"/>
              <a:cs typeface="Consolas" panose="020B0609020204030204" pitchFamily="49" charset="0"/>
            </a:endParaRPr>
          </a:p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\W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– Matches any non-word character (the opposite of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\w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)</a:t>
            </a:r>
          </a:p>
          <a:p>
            <a:endParaRPr lang="en-US" noProof="1">
              <a:latin typeface="+mj-lt"/>
              <a:cs typeface="Consolas" panose="020B0609020204030204" pitchFamily="49" charset="0"/>
            </a:endParaRPr>
          </a:p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\s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</a:t>
            </a:r>
            <a:r>
              <a:rPr lang="en-US" noProof="1">
                <a:cs typeface="Consolas" panose="020B0609020204030204" pitchFamily="49" charset="0"/>
              </a:rPr>
              <a:t>–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Matches any white-space character</a:t>
            </a:r>
          </a:p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\S</a:t>
            </a:r>
            <a:r>
              <a:rPr lang="en-US" noProof="1">
                <a:cs typeface="Consolas" panose="020B0609020204030204" pitchFamily="49" charset="0"/>
              </a:rPr>
              <a:t> – Matches any non-white-space character (opposite of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\s</a:t>
            </a:r>
            <a:r>
              <a:rPr lang="en-US" noProof="1">
                <a:cs typeface="Consolas" panose="020B0609020204030204" pitchFamily="49" charset="0"/>
              </a:rPr>
              <a:t>)</a:t>
            </a:r>
            <a:endParaRPr lang="en-US" noProof="1">
              <a:latin typeface="+mj-lt"/>
              <a:cs typeface="Consolas" panose="020B0609020204030204" pitchFamily="49" charset="0"/>
            </a:endParaRPr>
          </a:p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\d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</a:t>
            </a:r>
            <a:r>
              <a:rPr lang="en-US" noProof="1">
                <a:cs typeface="Consolas" panose="020B0609020204030204" pitchFamily="49" charset="0"/>
              </a:rPr>
              <a:t>–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Matches any decimal digit</a:t>
            </a:r>
          </a:p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\D</a:t>
            </a:r>
            <a:r>
              <a:rPr lang="en-US" noProof="1">
                <a:cs typeface="Consolas" panose="020B0609020204030204" pitchFamily="49" charset="0"/>
              </a:rPr>
              <a:t> – Matches any non-digit character (opposite of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\d</a:t>
            </a:r>
            <a:r>
              <a:rPr lang="en-US" noProof="1">
                <a:cs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026756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Non</a:t>
            </a:r>
            <a:r>
              <a:rPr lang="en-GB" baseline="0" dirty="0"/>
              <a:t> capturing groups are necessary when you want to exclude alternations captured as a group.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715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BE65B3B-E6E2-4525-8F2E-49AC8F612DB9}" type="slidenum">
              <a:rPr lang="en-US"/>
              <a:pPr/>
              <a:t>46</a:t>
            </a:fld>
            <a:r>
              <a:rPr lang="en-US" dirty="0"/>
              <a:t>##</a:t>
            </a:r>
          </a:p>
        </p:txBody>
      </p:sp>
      <p:sp>
        <p:nvSpPr>
          <p:cNvPr id="435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52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0816105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 smtClean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 smtClean="0">
              <a:solidFill>
                <a:prstClr val="black"/>
              </a:solidFill>
            </a:endParaRPr>
          </a:p>
          <a:p>
            <a:r>
              <a:rPr lang="en-US" sz="1000" dirty="0" smtClean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 smtClean="0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 smtClean="0">
                <a:solidFill>
                  <a:prstClr val="black"/>
                </a:solidFill>
              </a:rPr>
              <a:t> </a:t>
            </a:r>
            <a:r>
              <a:rPr lang="en-US" sz="1000" dirty="0" smtClean="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47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17349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6772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3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25947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 cstate="print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044534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23452467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6/8/2017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525352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ource Code Exampl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 marL="0" indent="0">
              <a:buNone/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Sample source code:</a:t>
            </a:r>
            <a:endParaRPr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24013" y="1892119"/>
            <a:ext cx="10940800" cy="1689281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4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77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6/8/2017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8210317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3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3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100554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8673575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 cstate="print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71780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603A14"/>
                </a:solidFill>
              </a:rPr>
              <a:t>?</a:t>
            </a:r>
            <a:endParaRPr lang="en-US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3" cstate="print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 smtClean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44367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42364011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6/8/2017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5695520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ource Code Exampl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 marL="0" indent="0">
              <a:buNone/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Sample source code:</a:t>
            </a:r>
            <a:endParaRPr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24013" y="1892119"/>
            <a:ext cx="10940800" cy="1689281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4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77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6/8/2017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504182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3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3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2738768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slideLayout" Target="../slideLayouts/slideLayout8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slideLayout" Target="../slideLayouts/slideLayout14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83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6/8/2017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2522661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6/8/2017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5466911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softuni.or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14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Compete/Index/596#0" TargetMode="Externa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Compete/Index/596#0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Compete/Index/596#0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Compete/Index/596#0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Compete/Index/596#0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Compete/Index/596#0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Compete/Index/596#0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Compete/Index/596#0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Compete/Index/596#0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Compete/Index/596#0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Compete/Index/596#0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judge.softuni.bg/Contests/Compete/Index/596#0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Compete/Index/596#0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Compete/Index/596#0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judge.softuni.bg/Contests/Compete/Index/596#0" TargetMode="External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Compete/Index/596#0" TargetMode="Externa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hyperlink" Target="http://www.infragistics.com/" TargetMode="External"/><Relationship Id="rId18" Type="http://schemas.openxmlformats.org/officeDocument/2006/relationships/image" Target="../media/image36.png"/><Relationship Id="rId3" Type="http://schemas.openxmlformats.org/officeDocument/2006/relationships/hyperlink" Target="http://xs-software.com/" TargetMode="External"/><Relationship Id="rId7" Type="http://schemas.openxmlformats.org/officeDocument/2006/relationships/hyperlink" Target="http://smartit.bg/" TargetMode="External"/><Relationship Id="rId12" Type="http://schemas.openxmlformats.org/officeDocument/2006/relationships/image" Target="../media/image33.png"/><Relationship Id="rId17" Type="http://schemas.openxmlformats.org/officeDocument/2006/relationships/hyperlink" Target="http://www.superhosting.bg/" TargetMode="External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3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0.png"/><Relationship Id="rId11" Type="http://schemas.openxmlformats.org/officeDocument/2006/relationships/hyperlink" Target="http://www.indeavr.com/" TargetMode="External"/><Relationship Id="rId5" Type="http://schemas.openxmlformats.org/officeDocument/2006/relationships/hyperlink" Target="http://komfo.com/" TargetMode="External"/><Relationship Id="rId15" Type="http://schemas.openxmlformats.org/officeDocument/2006/relationships/hyperlink" Target="http://netpeak.bg/" TargetMode="External"/><Relationship Id="rId10" Type="http://schemas.openxmlformats.org/officeDocument/2006/relationships/image" Target="../media/image32.png"/><Relationship Id="rId19" Type="http://schemas.openxmlformats.org/officeDocument/2006/relationships/hyperlink" Target="https://softuni.bg/trainings/1633/csharp-advanced-may-2017" TargetMode="External"/><Relationship Id="rId4" Type="http://schemas.openxmlformats.org/officeDocument/2006/relationships/image" Target="../media/image29.png"/><Relationship Id="rId9" Type="http://schemas.openxmlformats.org/officeDocument/2006/relationships/hyperlink" Target="http://www.softwaregroup-bg.com/" TargetMode="External"/><Relationship Id="rId14" Type="http://schemas.openxmlformats.org/officeDocument/2006/relationships/image" Target="../media/image34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hyperlink" Target="https://telerikacademy.com/Courses/Courses/Details/219" TargetMode="External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hyperlink" Target="http://creativecommons.org/licenses/by-nc-sa/3.0/deed.en_US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elerikacademy.com/Courses/Courses/Details/81" TargetMode="External"/><Relationship Id="rId5" Type="http://schemas.openxmlformats.org/officeDocument/2006/relationships/hyperlink" Target="http://creativecommons.org/licenses/by-sa/4.0/" TargetMode="External"/><Relationship Id="rId4" Type="http://schemas.openxmlformats.org/officeDocument/2006/relationships/hyperlink" Target="http://www.introprogramming.info/english-intro-csharp-book/" TargetMode="External"/><Relationship Id="rId9" Type="http://schemas.openxmlformats.org/officeDocument/2006/relationships/image" Target="../media/image37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1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4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39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Relationship Id="rId14" Type="http://schemas.openxmlformats.org/officeDocument/2006/relationships/image" Target="../media/image4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Compete/Index/596#0" TargetMode="Externa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579812" y="457200"/>
            <a:ext cx="7910299" cy="1476352"/>
          </a:xfrm>
        </p:spPr>
        <p:txBody>
          <a:bodyPr/>
          <a:lstStyle/>
          <a:p>
            <a:r>
              <a:rPr lang="en-US" dirty="0"/>
              <a:t>Regular Expressions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579812" y="1965299"/>
            <a:ext cx="7910299" cy="1311301"/>
          </a:xfrm>
        </p:spPr>
        <p:txBody>
          <a:bodyPr>
            <a:normAutofit/>
          </a:bodyPr>
          <a:lstStyle/>
          <a:p>
            <a:pPr lvl="0"/>
            <a:r>
              <a:rPr lang="en-US" sz="3200" b="1" spc="100" dirty="0">
                <a:solidFill>
                  <a:srgbClr val="F0A22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/^Hel{2}o\s*World\n$/</a:t>
            </a:r>
          </a:p>
          <a:p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684212" y="4410539"/>
            <a:ext cx="3187613" cy="525135"/>
          </a:xfrm>
        </p:spPr>
        <p:txBody>
          <a:bodyPr/>
          <a:lstStyle/>
          <a:p>
            <a:r>
              <a:rPr lang="en-US" dirty="0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84213" y="4880438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684212" y="5257800"/>
            <a:ext cx="3187613" cy="363552"/>
          </a:xfrm>
        </p:spPr>
        <p:txBody>
          <a:bodyPr/>
          <a:lstStyle/>
          <a:p>
            <a:r>
              <a:rPr lang="en-US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684212" y="5562600"/>
            <a:ext cx="3187613" cy="331235"/>
          </a:xfrm>
        </p:spPr>
        <p:txBody>
          <a:bodyPr/>
          <a:lstStyle/>
          <a:p>
            <a:r>
              <a:rPr lang="en-US" dirty="0">
                <a:hlinkClick r:id="rId3"/>
              </a:rPr>
              <a:t>http://softuni.bg</a:t>
            </a:r>
            <a:endParaRPr lang="en-US" dirty="0"/>
          </a:p>
        </p:txBody>
      </p:sp>
      <p:pic>
        <p:nvPicPr>
          <p:cNvPr id="1028" name="Picture 4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5783" y="3219091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12" descr="http://softuni.b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579812" y="3968769"/>
            <a:ext cx="2133598" cy="234148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rot="576164">
            <a:off x="5100458" y="3807578"/>
            <a:ext cx="1494640" cy="7201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rgbClr val="F0A22E">
                      <a:alpha val="40000"/>
                    </a:srgbClr>
                  </a:glow>
                </a:effectLst>
              </a:rPr>
              <a:t>Advanced</a:t>
            </a:r>
            <a:b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rgbClr val="F0A22E">
                      <a:alpha val="40000"/>
                    </a:srgbClr>
                  </a:glow>
                </a:effectLst>
              </a:rPr>
            </a:br>
            <a:r>
              <a:rPr lang="en-US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rgbClr val="F0A22E">
                      <a:alpha val="40000"/>
                    </a:srgbClr>
                  </a:glow>
                </a:effectLst>
              </a:rPr>
              <a:t>C#</a:t>
            </a:r>
            <a:endParaRPr lang="en-US" b="1" spc="50" dirty="0">
              <a:ln w="9525" cmpd="sng">
                <a:solidFill>
                  <a:srgbClr val="FFA72A"/>
                </a:solidFill>
                <a:prstDash val="solid"/>
              </a:ln>
              <a:solidFill>
                <a:srgbClr val="FFF0D9"/>
              </a:solidFill>
              <a:effectLst>
                <a:glow rad="38100">
                  <a:srgbClr val="F0A22E">
                    <a:alpha val="40000"/>
                  </a:srgbClr>
                </a:glow>
              </a:effectLst>
            </a:endParaRPr>
          </a:p>
        </p:txBody>
      </p:sp>
      <p:pic>
        <p:nvPicPr>
          <p:cNvPr id="17" name="Picture 16" descr="http://softuni.org">
            <a:hlinkClick r:id="rId7" tooltip="Software University Foundation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745783" y="2057400"/>
            <a:ext cx="2175525" cy="838552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4" name="image2.jpeg"/>
          <p:cNvPicPr>
            <a:picLocks noGrp="1"/>
          </p:cNvPicPr>
          <p:nvPr>
            <p:ph type="pic" sz="quarter" idx="16"/>
          </p:nvPr>
        </p:nvPicPr>
        <p:blipFill>
          <a:blip r:embed="rId9" cstate="print">
            <a:extLst/>
          </a:blip>
          <a:srcRect l="2237" r="2237"/>
          <a:stretch>
            <a:fillRect/>
          </a:stretch>
        </p:blipFill>
        <p:spPr>
          <a:xfrm>
            <a:off x="6767513" y="3733800"/>
            <a:ext cx="4722812" cy="24384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594945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575650" y="1600200"/>
            <a:ext cx="11037525" cy="359250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pattern = Console.ReadLine();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3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</a:t>
            </a:r>
            <a:r>
              <a:rPr lang="it-IT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input = Console.ReadLine();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it-IT" sz="32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3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Regex</a:t>
            </a:r>
            <a:r>
              <a:rPr lang="it-IT" sz="3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it-IT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regex = </a:t>
            </a:r>
            <a:r>
              <a:rPr lang="it-IT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 Regex(pattern);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MatchCollection</a:t>
            </a:r>
            <a:r>
              <a:rPr lang="it-IT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matches = </a:t>
            </a:r>
            <a:r>
              <a:rPr lang="it-IT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regex.Matches(input);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it-IT" sz="3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3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</a:t>
            </a:r>
            <a:r>
              <a:rPr lang="it-IT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matches.Count</a:t>
            </a:r>
            <a:r>
              <a:rPr lang="it-IT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Match Count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60412" y="6102124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https://judge.softuni.bg/Contests/Compete/Index/596#0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597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1"/>
              <a:t>Character Classes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2813" y="5754968"/>
            <a:ext cx="10363200" cy="688897"/>
          </a:xfrm>
        </p:spPr>
        <p:txBody>
          <a:bodyPr/>
          <a:lstStyle/>
          <a:p>
            <a:r>
              <a:rPr lang="en-GB" dirty="0"/>
              <a:t>Match One of Several Characters</a:t>
            </a:r>
            <a:endParaRPr lang="en-US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2055814" y="2667000"/>
            <a:ext cx="8077198" cy="12003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7200" b="1" noProof="1">
                <a:solidFill>
                  <a:srgbClr val="FFCC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compact dis</a:t>
            </a:r>
            <a:r>
              <a:rPr lang="en-US" sz="72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[ck]</a:t>
            </a:r>
            <a:endParaRPr lang="en-US" sz="7200" b="1" noProof="1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01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[aeiouy]</a:t>
            </a:r>
            <a:r>
              <a:rPr lang="en-US" noProof="1"/>
              <a:t> – matches a lowercase vowel</a:t>
            </a:r>
            <a:endParaRPr lang="bg-BG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endParaRPr lang="bg-BG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endParaRPr lang="en-US" sz="30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GB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0123456789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r>
              <a:rPr lang="en-US" sz="3000" noProof="1"/>
              <a:t> </a:t>
            </a:r>
            <a:r>
              <a:rPr lang="en-US" noProof="1"/>
              <a:t>- </a:t>
            </a:r>
            <a:r>
              <a:rPr lang="bg-BG" sz="3000" noProof="1"/>
              <a:t>М</a:t>
            </a:r>
            <a:r>
              <a:rPr lang="en-US" noProof="1"/>
              <a:t>atches any digit frm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noProof="1"/>
              <a:t> to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9</a:t>
            </a:r>
          </a:p>
          <a:p>
            <a:pPr lvl="1"/>
            <a:endParaRPr lang="en-US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endParaRPr lang="en-US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endParaRPr lang="en-US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GB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0-9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r>
              <a:rPr lang="en-US" sz="3000" noProof="1"/>
              <a:t> -</a:t>
            </a:r>
            <a:r>
              <a:rPr lang="en-US" noProof="1"/>
              <a:t> Character range. Same as above. </a:t>
            </a:r>
            <a:endParaRPr lang="en-US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endParaRPr lang="en-US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 Classes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836611" y="2035314"/>
            <a:ext cx="10287001" cy="70788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4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Abraham Lincoln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836612" y="4038600"/>
            <a:ext cx="10363200" cy="132343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4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 1519 Leonardo da Vinci died at the age of 67.</a:t>
            </a:r>
          </a:p>
        </p:txBody>
      </p:sp>
      <p:sp>
        <p:nvSpPr>
          <p:cNvPr id="23" name="Rounded Rectangle 17"/>
          <p:cNvSpPr/>
          <p:nvPr/>
        </p:nvSpPr>
        <p:spPr>
          <a:xfrm>
            <a:off x="3427412" y="2199830"/>
            <a:ext cx="291070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24" name="Rounded Rectangle 17"/>
          <p:cNvSpPr/>
          <p:nvPr/>
        </p:nvSpPr>
        <p:spPr>
          <a:xfrm>
            <a:off x="4274415" y="2199830"/>
            <a:ext cx="291070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25" name="Rounded Rectangle 17"/>
          <p:cNvSpPr/>
          <p:nvPr/>
        </p:nvSpPr>
        <p:spPr>
          <a:xfrm>
            <a:off x="2311854" y="2199830"/>
            <a:ext cx="291070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26" name="Rounded Rectangle 17"/>
          <p:cNvSpPr/>
          <p:nvPr/>
        </p:nvSpPr>
        <p:spPr>
          <a:xfrm>
            <a:off x="1752307" y="2199830"/>
            <a:ext cx="291070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33" name="Rounded Rectangle 17"/>
          <p:cNvSpPr/>
          <p:nvPr/>
        </p:nvSpPr>
        <p:spPr>
          <a:xfrm>
            <a:off x="1732158" y="4190698"/>
            <a:ext cx="291070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34" name="Rounded Rectangle 17"/>
          <p:cNvSpPr/>
          <p:nvPr/>
        </p:nvSpPr>
        <p:spPr>
          <a:xfrm>
            <a:off x="2012999" y="4190698"/>
            <a:ext cx="291070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35" name="Rounded Rectangle 17"/>
          <p:cNvSpPr/>
          <p:nvPr/>
        </p:nvSpPr>
        <p:spPr>
          <a:xfrm>
            <a:off x="2304069" y="4190698"/>
            <a:ext cx="291070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36" name="Rounded Rectangle 17"/>
          <p:cNvSpPr/>
          <p:nvPr/>
        </p:nvSpPr>
        <p:spPr>
          <a:xfrm>
            <a:off x="2595139" y="4190698"/>
            <a:ext cx="291070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37" name="Rounded Rectangle 17"/>
          <p:cNvSpPr/>
          <p:nvPr/>
        </p:nvSpPr>
        <p:spPr>
          <a:xfrm>
            <a:off x="3983969" y="4790630"/>
            <a:ext cx="291070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38" name="Rounded Rectangle 17"/>
          <p:cNvSpPr/>
          <p:nvPr/>
        </p:nvSpPr>
        <p:spPr>
          <a:xfrm>
            <a:off x="4284406" y="4790630"/>
            <a:ext cx="291070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39" name="AutoShape 7"/>
          <p:cNvSpPr>
            <a:spLocks noChangeArrowheads="1"/>
          </p:cNvSpPr>
          <p:nvPr/>
        </p:nvSpPr>
        <p:spPr bwMode="auto">
          <a:xfrm>
            <a:off x="7389812" y="1768221"/>
            <a:ext cx="2819400" cy="534180"/>
          </a:xfrm>
          <a:prstGeom prst="wedgeRoundRectCallout">
            <a:avLst>
              <a:gd name="adj1" fmla="val -124830"/>
              <a:gd name="adj2" fmla="val 6869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200" noProof="1">
                <a:solidFill>
                  <a:schemeClr val="tx2"/>
                </a:solidFill>
              </a:rPr>
              <a:t>Four matches</a:t>
            </a:r>
          </a:p>
        </p:txBody>
      </p:sp>
      <p:sp>
        <p:nvSpPr>
          <p:cNvPr id="40" name="AutoShape 7"/>
          <p:cNvSpPr>
            <a:spLocks noChangeArrowheads="1"/>
          </p:cNvSpPr>
          <p:nvPr/>
        </p:nvSpPr>
        <p:spPr bwMode="auto">
          <a:xfrm>
            <a:off x="4924195" y="5316877"/>
            <a:ext cx="2819400" cy="534180"/>
          </a:xfrm>
          <a:prstGeom prst="wedgeRoundRectCallout">
            <a:avLst>
              <a:gd name="adj1" fmla="val -116017"/>
              <a:gd name="adj2" fmla="val -4852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200" noProof="1">
                <a:solidFill>
                  <a:schemeClr val="tx2"/>
                </a:solidFill>
              </a:rPr>
              <a:t>Six matches</a:t>
            </a:r>
          </a:p>
        </p:txBody>
      </p:sp>
      <p:pic>
        <p:nvPicPr>
          <p:cNvPr id="41" name="Picture 2" descr="C:\Users\Bi0GaMe\Downloads\regex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5612" y="4918183"/>
            <a:ext cx="2663136" cy="88771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2381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3" grpId="0" animBg="1"/>
      <p:bldP spid="24" grpId="0" animBg="1"/>
      <p:bldP spid="25" grpId="0" animBg="1"/>
      <p:bldP spid="26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GB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a-z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r>
              <a:rPr lang="en-US" noProof="1"/>
              <a:t> – Characters can also be used in a range</a:t>
            </a:r>
            <a:endParaRPr lang="bg-BG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endParaRPr lang="bg-BG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endParaRPr lang="en-US" sz="30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bg-BG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 </a:t>
            </a:r>
            <a:r>
              <a:rPr lang="en-US" noProof="1"/>
              <a:t>- </a:t>
            </a:r>
            <a:r>
              <a:rPr lang="bg-BG" sz="3000" noProof="1"/>
              <a:t>М</a:t>
            </a:r>
            <a:r>
              <a:rPr lang="en-US" noProof="1"/>
              <a:t>atches any </a:t>
            </a:r>
            <a:r>
              <a:rPr lang="en-GB" noProof="1"/>
              <a:t>symbol</a:t>
            </a:r>
            <a:endParaRPr lang="en-US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endParaRPr lang="en-US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endParaRPr lang="en-US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endParaRPr lang="en-US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endParaRPr lang="en-US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 Classes</a:t>
            </a:r>
            <a:r>
              <a:rPr lang="bg-BG" dirty="0"/>
              <a:t> (2)</a:t>
            </a:r>
            <a:endParaRPr lang="en-US" dirty="0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836611" y="2035314"/>
            <a:ext cx="10287001" cy="70788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4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Abraham Lincoln</a:t>
            </a:r>
          </a:p>
        </p:txBody>
      </p:sp>
      <p:sp>
        <p:nvSpPr>
          <p:cNvPr id="23" name="Rounded Rectangle 17"/>
          <p:cNvSpPr/>
          <p:nvPr/>
        </p:nvSpPr>
        <p:spPr>
          <a:xfrm>
            <a:off x="3427412" y="2199830"/>
            <a:ext cx="291070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24" name="Rounded Rectangle 17"/>
          <p:cNvSpPr/>
          <p:nvPr/>
        </p:nvSpPr>
        <p:spPr>
          <a:xfrm>
            <a:off x="4274415" y="2199830"/>
            <a:ext cx="291070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25" name="Rounded Rectangle 17"/>
          <p:cNvSpPr/>
          <p:nvPr/>
        </p:nvSpPr>
        <p:spPr>
          <a:xfrm>
            <a:off x="2311854" y="2199830"/>
            <a:ext cx="291070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26" name="Rounded Rectangle 17"/>
          <p:cNvSpPr/>
          <p:nvPr/>
        </p:nvSpPr>
        <p:spPr>
          <a:xfrm>
            <a:off x="1752307" y="2199830"/>
            <a:ext cx="291070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pic>
        <p:nvPicPr>
          <p:cNvPr id="41" name="Picture 2" descr="C:\Users\Bi0GaMe\Downloads\regex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5612" y="4918183"/>
            <a:ext cx="2663136" cy="88771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ounded Rectangle 17"/>
          <p:cNvSpPr/>
          <p:nvPr/>
        </p:nvSpPr>
        <p:spPr>
          <a:xfrm>
            <a:off x="1194528" y="2199830"/>
            <a:ext cx="291070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21" name="Rounded Rectangle 17"/>
          <p:cNvSpPr/>
          <p:nvPr/>
        </p:nvSpPr>
        <p:spPr>
          <a:xfrm>
            <a:off x="2014412" y="2199830"/>
            <a:ext cx="291070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22" name="Rounded Rectangle 17"/>
          <p:cNvSpPr/>
          <p:nvPr/>
        </p:nvSpPr>
        <p:spPr>
          <a:xfrm>
            <a:off x="1456633" y="2199830"/>
            <a:ext cx="291070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31" name="Rounded Rectangle 17"/>
          <p:cNvSpPr/>
          <p:nvPr/>
        </p:nvSpPr>
        <p:spPr>
          <a:xfrm>
            <a:off x="2594664" y="2199830"/>
            <a:ext cx="291070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32" name="Rounded Rectangle 17"/>
          <p:cNvSpPr/>
          <p:nvPr/>
        </p:nvSpPr>
        <p:spPr>
          <a:xfrm>
            <a:off x="3705378" y="2199830"/>
            <a:ext cx="291070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42" name="Rounded Rectangle 17"/>
          <p:cNvSpPr/>
          <p:nvPr/>
        </p:nvSpPr>
        <p:spPr>
          <a:xfrm>
            <a:off x="3979045" y="2199830"/>
            <a:ext cx="291070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43" name="Rounded Rectangle 17"/>
          <p:cNvSpPr/>
          <p:nvPr/>
        </p:nvSpPr>
        <p:spPr>
          <a:xfrm>
            <a:off x="4849997" y="2199830"/>
            <a:ext cx="291070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44" name="Rounded Rectangle 17"/>
          <p:cNvSpPr/>
          <p:nvPr/>
        </p:nvSpPr>
        <p:spPr>
          <a:xfrm>
            <a:off x="4554627" y="2199830"/>
            <a:ext cx="291070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45" name="Rectangle 44"/>
          <p:cNvSpPr>
            <a:spLocks noChangeArrowheads="1"/>
          </p:cNvSpPr>
          <p:nvPr/>
        </p:nvSpPr>
        <p:spPr bwMode="auto">
          <a:xfrm>
            <a:off x="836611" y="4002602"/>
            <a:ext cx="10287001" cy="70788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4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Abraham Lincoln</a:t>
            </a:r>
          </a:p>
        </p:txBody>
      </p:sp>
      <p:sp>
        <p:nvSpPr>
          <p:cNvPr id="46" name="Rounded Rectangle 17"/>
          <p:cNvSpPr/>
          <p:nvPr/>
        </p:nvSpPr>
        <p:spPr>
          <a:xfrm>
            <a:off x="3427412" y="4167118"/>
            <a:ext cx="291070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47" name="Rounded Rectangle 17"/>
          <p:cNvSpPr/>
          <p:nvPr/>
        </p:nvSpPr>
        <p:spPr>
          <a:xfrm>
            <a:off x="4274415" y="4167118"/>
            <a:ext cx="291070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48" name="Rounded Rectangle 17"/>
          <p:cNvSpPr/>
          <p:nvPr/>
        </p:nvSpPr>
        <p:spPr>
          <a:xfrm>
            <a:off x="2311854" y="4167118"/>
            <a:ext cx="291070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49" name="Rounded Rectangle 17"/>
          <p:cNvSpPr/>
          <p:nvPr/>
        </p:nvSpPr>
        <p:spPr>
          <a:xfrm>
            <a:off x="1752307" y="4167118"/>
            <a:ext cx="291070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50" name="Rounded Rectangle 17"/>
          <p:cNvSpPr/>
          <p:nvPr/>
        </p:nvSpPr>
        <p:spPr>
          <a:xfrm>
            <a:off x="1194528" y="4167118"/>
            <a:ext cx="291070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51" name="Rounded Rectangle 17"/>
          <p:cNvSpPr/>
          <p:nvPr/>
        </p:nvSpPr>
        <p:spPr>
          <a:xfrm>
            <a:off x="2014412" y="4167118"/>
            <a:ext cx="291070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52" name="Rounded Rectangle 17"/>
          <p:cNvSpPr/>
          <p:nvPr/>
        </p:nvSpPr>
        <p:spPr>
          <a:xfrm>
            <a:off x="1456633" y="4167118"/>
            <a:ext cx="291070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53" name="Rounded Rectangle 17"/>
          <p:cNvSpPr/>
          <p:nvPr/>
        </p:nvSpPr>
        <p:spPr>
          <a:xfrm>
            <a:off x="2594664" y="4167118"/>
            <a:ext cx="291070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54" name="Rounded Rectangle 17"/>
          <p:cNvSpPr/>
          <p:nvPr/>
        </p:nvSpPr>
        <p:spPr>
          <a:xfrm>
            <a:off x="3705378" y="4167118"/>
            <a:ext cx="291070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55" name="Rounded Rectangle 17"/>
          <p:cNvSpPr/>
          <p:nvPr/>
        </p:nvSpPr>
        <p:spPr>
          <a:xfrm>
            <a:off x="3979045" y="4167118"/>
            <a:ext cx="291070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56" name="Rounded Rectangle 17"/>
          <p:cNvSpPr/>
          <p:nvPr/>
        </p:nvSpPr>
        <p:spPr>
          <a:xfrm>
            <a:off x="4849997" y="4167118"/>
            <a:ext cx="291070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57" name="Rounded Rectangle 17"/>
          <p:cNvSpPr/>
          <p:nvPr/>
        </p:nvSpPr>
        <p:spPr>
          <a:xfrm>
            <a:off x="4554627" y="4167118"/>
            <a:ext cx="291070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58" name="Rounded Rectangle 17"/>
          <p:cNvSpPr/>
          <p:nvPr/>
        </p:nvSpPr>
        <p:spPr>
          <a:xfrm>
            <a:off x="901156" y="4167118"/>
            <a:ext cx="291070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63" name="Rounded Rectangle 17"/>
          <p:cNvSpPr/>
          <p:nvPr/>
        </p:nvSpPr>
        <p:spPr>
          <a:xfrm>
            <a:off x="2898315" y="4167118"/>
            <a:ext cx="291070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64" name="Rounded Rectangle 17"/>
          <p:cNvSpPr/>
          <p:nvPr/>
        </p:nvSpPr>
        <p:spPr>
          <a:xfrm>
            <a:off x="3147622" y="4167118"/>
            <a:ext cx="291070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</p:spTree>
    <p:extLst>
      <p:ext uri="{BB962C8B-B14F-4D97-AF65-F5344CB8AC3E}">
        <p14:creationId xmlns:p14="http://schemas.microsoft.com/office/powerpoint/2010/main" val="177682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5" grpId="0" animBg="1"/>
      <p:bldP spid="26" grpId="0" animBg="1"/>
      <p:bldP spid="20" grpId="0" animBg="1"/>
      <p:bldP spid="21" grpId="0" animBg="1"/>
      <p:bldP spid="22" grpId="0" animBg="1"/>
      <p:bldP spid="31" grpId="0" animBg="1"/>
      <p:bldP spid="32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63" grpId="0" animBg="1"/>
      <p:bldP spid="6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dirty="0"/>
              <a:t>Find the count of all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vowels</a:t>
            </a:r>
            <a:r>
              <a:rPr lang="en-US" dirty="0"/>
              <a:t> in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given text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vowels </a:t>
            </a:r>
            <a:r>
              <a:rPr lang="en-US" dirty="0"/>
              <a:t>are upper and lower a, e, i, o, u and y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Vowel Count</a:t>
            </a: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836611" y="2989547"/>
            <a:ext cx="10287001" cy="70788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40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US" sz="4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</a:t>
            </a:r>
            <a:r>
              <a:rPr lang="en-US" sz="40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US" sz="4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</a:t>
            </a:r>
            <a:r>
              <a:rPr lang="en-US" sz="40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US" sz="4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 L</a:t>
            </a:r>
            <a:r>
              <a:rPr lang="en-US" sz="40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</a:t>
            </a:r>
            <a:r>
              <a:rPr lang="en-US" sz="4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nc</a:t>
            </a:r>
            <a:r>
              <a:rPr lang="en-US" sz="40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</a:t>
            </a:r>
            <a:r>
              <a:rPr lang="en-US" sz="4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ln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836612" y="4154633"/>
            <a:ext cx="10363200" cy="132343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40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</a:t>
            </a:r>
            <a:r>
              <a:rPr lang="en-US" sz="4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 1519 L</a:t>
            </a:r>
            <a:r>
              <a:rPr lang="en-US" sz="40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eo</a:t>
            </a:r>
            <a:r>
              <a:rPr lang="en-US" sz="4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</a:t>
            </a:r>
            <a:r>
              <a:rPr lang="en-US" sz="40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US" sz="4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rd</a:t>
            </a:r>
            <a:r>
              <a:rPr lang="en-US" sz="40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</a:t>
            </a:r>
            <a:r>
              <a:rPr lang="en-US" sz="4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d</a:t>
            </a:r>
            <a:r>
              <a:rPr lang="en-US" sz="40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US" sz="4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V</a:t>
            </a:r>
            <a:r>
              <a:rPr lang="en-US" sz="40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</a:t>
            </a:r>
            <a:r>
              <a:rPr lang="en-US" sz="4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nc</a:t>
            </a:r>
            <a:r>
              <a:rPr lang="en-US" sz="40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</a:t>
            </a:r>
            <a:r>
              <a:rPr lang="en-US" sz="4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d</a:t>
            </a:r>
            <a:r>
              <a:rPr lang="en-US" sz="40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ie</a:t>
            </a:r>
            <a:r>
              <a:rPr lang="en-US" sz="4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 </a:t>
            </a:r>
            <a:r>
              <a:rPr lang="en-US" sz="40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US" sz="4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 th</a:t>
            </a:r>
            <a:r>
              <a:rPr lang="en-US" sz="40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</a:t>
            </a:r>
            <a:r>
              <a:rPr lang="en-US" sz="4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40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US" sz="4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</a:t>
            </a:r>
            <a:r>
              <a:rPr lang="en-US" sz="40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</a:t>
            </a:r>
            <a:r>
              <a:rPr lang="en-US" sz="4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40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</a:t>
            </a:r>
            <a:r>
              <a:rPr lang="en-US" sz="4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 67.</a:t>
            </a:r>
          </a:p>
        </p:txBody>
      </p:sp>
      <p:sp>
        <p:nvSpPr>
          <p:cNvPr id="12" name="AutoShape 7"/>
          <p:cNvSpPr>
            <a:spLocks noChangeArrowheads="1"/>
          </p:cNvSpPr>
          <p:nvPr/>
        </p:nvSpPr>
        <p:spPr bwMode="auto">
          <a:xfrm>
            <a:off x="7389812" y="2722454"/>
            <a:ext cx="2819400" cy="534180"/>
          </a:xfrm>
          <a:prstGeom prst="wedgeRoundRectCallout">
            <a:avLst>
              <a:gd name="adj1" fmla="val -124830"/>
              <a:gd name="adj2" fmla="val 6869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200" noProof="1">
                <a:solidFill>
                  <a:schemeClr val="tx2"/>
                </a:solidFill>
              </a:rPr>
              <a:t>Vowels: 5</a:t>
            </a:r>
          </a:p>
        </p:txBody>
      </p:sp>
      <p:sp>
        <p:nvSpPr>
          <p:cNvPr id="14" name="AutoShape 7"/>
          <p:cNvSpPr>
            <a:spLocks noChangeArrowheads="1"/>
          </p:cNvSpPr>
          <p:nvPr/>
        </p:nvSpPr>
        <p:spPr bwMode="auto">
          <a:xfrm>
            <a:off x="7085012" y="5257020"/>
            <a:ext cx="3657600" cy="534180"/>
          </a:xfrm>
          <a:prstGeom prst="wedgeRoundRectCallout">
            <a:avLst>
              <a:gd name="adj1" fmla="val -108744"/>
              <a:gd name="adj2" fmla="val -7499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200" noProof="1">
                <a:solidFill>
                  <a:schemeClr val="tx2"/>
                </a:solidFill>
              </a:rPr>
              <a:t>Vowels: 15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60412" y="6102124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https://judge.softuni.bg/Contests/Compete/Index/596#0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4114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569912" y="1905000"/>
            <a:ext cx="10972799" cy="310006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input = Console.ReadLine();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it-IT" sz="3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3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Regex </a:t>
            </a:r>
            <a:r>
              <a:rPr lang="it-IT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regex = new Regex("</a:t>
            </a:r>
            <a:r>
              <a:rPr lang="it-IT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[AEIOUYaeiouy]</a:t>
            </a:r>
            <a:r>
              <a:rPr lang="it-IT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3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MatchCollection </a:t>
            </a:r>
            <a:r>
              <a:rPr lang="it-IT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matches = regex.Matches(input);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it-IT" sz="3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3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</a:t>
            </a:r>
            <a:r>
              <a:rPr lang="it-IT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($"Vowels: {matches.Count}");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</a:t>
            </a:r>
            <a:r>
              <a:rPr lang="en-US" dirty="0" smtClean="0"/>
              <a:t>Vowel </a:t>
            </a:r>
            <a:r>
              <a:rPr lang="en-US" dirty="0"/>
              <a:t>Count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60412" y="6102124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https://judge.softuni.bg/Contests/Compete/Index/596#0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7902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[^aeiouy]</a:t>
            </a:r>
            <a:r>
              <a:rPr lang="en-US" noProof="1"/>
              <a:t> – matches anything except a lowercase vowel</a:t>
            </a:r>
            <a:endParaRPr lang="bg-BG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endParaRPr lang="bg-BG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endParaRPr lang="en-US" sz="30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[^</a:t>
            </a:r>
            <a:r>
              <a:rPr lang="en-GB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0123456789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r>
              <a:rPr lang="en-US" sz="3000" noProof="1"/>
              <a:t> </a:t>
            </a:r>
            <a:r>
              <a:rPr lang="en-US" noProof="1"/>
              <a:t>- </a:t>
            </a:r>
            <a:r>
              <a:rPr lang="bg-BG" sz="3000" noProof="1"/>
              <a:t>М</a:t>
            </a:r>
            <a:r>
              <a:rPr lang="en-US" noProof="1"/>
              <a:t>atches anyting except a digit frm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noProof="1"/>
              <a:t> to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9</a:t>
            </a:r>
          </a:p>
          <a:p>
            <a:pPr lvl="1"/>
            <a:endParaRPr lang="en-US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endParaRPr lang="en-US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endParaRPr lang="en-US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[^</a:t>
            </a:r>
            <a:r>
              <a:rPr lang="en-GB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0-9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r>
              <a:rPr lang="en-US" sz="3000" noProof="1"/>
              <a:t> -</a:t>
            </a:r>
            <a:r>
              <a:rPr lang="en-US" noProof="1"/>
              <a:t> Negating  a c</a:t>
            </a:r>
            <a:r>
              <a:rPr lang="en-GB" noProof="1"/>
              <a:t>haracter range</a:t>
            </a:r>
            <a:endParaRPr lang="en-US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endParaRPr lang="en-US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Negation </a:t>
            </a:r>
            <a:r>
              <a:rPr lang="en-US" dirty="0"/>
              <a:t>Character Classes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836611" y="2035314"/>
            <a:ext cx="10287001" cy="70788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4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Abraham Lincoln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836612" y="4038600"/>
            <a:ext cx="10363200" cy="132343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4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 1519 Leonardo da Vinci died at the age of 67.</a:t>
            </a:r>
          </a:p>
        </p:txBody>
      </p:sp>
      <p:sp>
        <p:nvSpPr>
          <p:cNvPr id="23" name="Rounded Rectangle 17"/>
          <p:cNvSpPr/>
          <p:nvPr/>
        </p:nvSpPr>
        <p:spPr>
          <a:xfrm>
            <a:off x="3149433" y="2199830"/>
            <a:ext cx="291070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24" name="Rounded Rectangle 17"/>
          <p:cNvSpPr/>
          <p:nvPr/>
        </p:nvSpPr>
        <p:spPr>
          <a:xfrm>
            <a:off x="4555264" y="2199830"/>
            <a:ext cx="291070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26" name="Rounded Rectangle 17"/>
          <p:cNvSpPr/>
          <p:nvPr/>
        </p:nvSpPr>
        <p:spPr>
          <a:xfrm>
            <a:off x="942680" y="2199830"/>
            <a:ext cx="261202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33" name="Rounded Rectangle 17"/>
          <p:cNvSpPr/>
          <p:nvPr/>
        </p:nvSpPr>
        <p:spPr>
          <a:xfrm>
            <a:off x="2866037" y="4190698"/>
            <a:ext cx="291070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34" name="Rounded Rectangle 17"/>
          <p:cNvSpPr/>
          <p:nvPr/>
        </p:nvSpPr>
        <p:spPr>
          <a:xfrm>
            <a:off x="3146878" y="4190698"/>
            <a:ext cx="291070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35" name="Rounded Rectangle 17"/>
          <p:cNvSpPr/>
          <p:nvPr/>
        </p:nvSpPr>
        <p:spPr>
          <a:xfrm>
            <a:off x="3437948" y="4190698"/>
            <a:ext cx="291070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36" name="Rounded Rectangle 17"/>
          <p:cNvSpPr/>
          <p:nvPr/>
        </p:nvSpPr>
        <p:spPr>
          <a:xfrm>
            <a:off x="3729018" y="4190698"/>
            <a:ext cx="291070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20" name="Rounded Rectangle 17"/>
          <p:cNvSpPr/>
          <p:nvPr/>
        </p:nvSpPr>
        <p:spPr>
          <a:xfrm>
            <a:off x="1213309" y="2199830"/>
            <a:ext cx="261202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21" name="Rounded Rectangle 17"/>
          <p:cNvSpPr/>
          <p:nvPr/>
        </p:nvSpPr>
        <p:spPr>
          <a:xfrm>
            <a:off x="1480811" y="2199830"/>
            <a:ext cx="261202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22" name="Rounded Rectangle 17"/>
          <p:cNvSpPr/>
          <p:nvPr/>
        </p:nvSpPr>
        <p:spPr>
          <a:xfrm>
            <a:off x="2050189" y="2199830"/>
            <a:ext cx="261202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27" name="Rounded Rectangle 17"/>
          <p:cNvSpPr/>
          <p:nvPr/>
        </p:nvSpPr>
        <p:spPr>
          <a:xfrm>
            <a:off x="2605711" y="2199830"/>
            <a:ext cx="261202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28" name="Rounded Rectangle 17"/>
          <p:cNvSpPr/>
          <p:nvPr/>
        </p:nvSpPr>
        <p:spPr>
          <a:xfrm>
            <a:off x="3700825" y="2199830"/>
            <a:ext cx="291070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29" name="Rounded Rectangle 17"/>
          <p:cNvSpPr/>
          <p:nvPr/>
        </p:nvSpPr>
        <p:spPr>
          <a:xfrm>
            <a:off x="3992772" y="2199830"/>
            <a:ext cx="291070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30" name="Rounded Rectangle 17"/>
          <p:cNvSpPr/>
          <p:nvPr/>
        </p:nvSpPr>
        <p:spPr>
          <a:xfrm>
            <a:off x="4841505" y="2199830"/>
            <a:ext cx="291070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31" name="Rounded Rectangle 17"/>
          <p:cNvSpPr/>
          <p:nvPr/>
        </p:nvSpPr>
        <p:spPr>
          <a:xfrm>
            <a:off x="942680" y="4190695"/>
            <a:ext cx="261202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32" name="Rounded Rectangle 17"/>
          <p:cNvSpPr/>
          <p:nvPr/>
        </p:nvSpPr>
        <p:spPr>
          <a:xfrm>
            <a:off x="1213309" y="4190695"/>
            <a:ext cx="261202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39" name="Rounded Rectangle 17"/>
          <p:cNvSpPr/>
          <p:nvPr/>
        </p:nvSpPr>
        <p:spPr>
          <a:xfrm>
            <a:off x="1480811" y="4190695"/>
            <a:ext cx="261202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40" name="Rounded Rectangle 17"/>
          <p:cNvSpPr/>
          <p:nvPr/>
        </p:nvSpPr>
        <p:spPr>
          <a:xfrm>
            <a:off x="4002003" y="4190698"/>
            <a:ext cx="291070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41" name="Rounded Rectangle 17"/>
          <p:cNvSpPr/>
          <p:nvPr/>
        </p:nvSpPr>
        <p:spPr>
          <a:xfrm>
            <a:off x="4282844" y="4190698"/>
            <a:ext cx="291070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42" name="Rounded Rectangle 17"/>
          <p:cNvSpPr/>
          <p:nvPr/>
        </p:nvSpPr>
        <p:spPr>
          <a:xfrm>
            <a:off x="4583341" y="4190698"/>
            <a:ext cx="233756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dirty="0"/>
          </a:p>
        </p:txBody>
      </p:sp>
      <p:sp>
        <p:nvSpPr>
          <p:cNvPr id="43" name="Rounded Rectangle 17"/>
          <p:cNvSpPr/>
          <p:nvPr/>
        </p:nvSpPr>
        <p:spPr>
          <a:xfrm>
            <a:off x="4836703" y="4190698"/>
            <a:ext cx="260505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48" name="Rounded Rectangle 17"/>
          <p:cNvSpPr/>
          <p:nvPr/>
        </p:nvSpPr>
        <p:spPr>
          <a:xfrm>
            <a:off x="5097208" y="4190698"/>
            <a:ext cx="291070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49" name="Rounded Rectangle 17"/>
          <p:cNvSpPr/>
          <p:nvPr/>
        </p:nvSpPr>
        <p:spPr>
          <a:xfrm>
            <a:off x="5378049" y="4190698"/>
            <a:ext cx="291070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50" name="Rounded Rectangle 17"/>
          <p:cNvSpPr/>
          <p:nvPr/>
        </p:nvSpPr>
        <p:spPr>
          <a:xfrm>
            <a:off x="5669119" y="4190698"/>
            <a:ext cx="291070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51" name="Rounded Rectangle 17"/>
          <p:cNvSpPr/>
          <p:nvPr/>
        </p:nvSpPr>
        <p:spPr>
          <a:xfrm>
            <a:off x="5960189" y="4190698"/>
            <a:ext cx="273754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52" name="Rounded Rectangle 17"/>
          <p:cNvSpPr/>
          <p:nvPr/>
        </p:nvSpPr>
        <p:spPr>
          <a:xfrm>
            <a:off x="6241030" y="4190698"/>
            <a:ext cx="245060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53" name="Rounded Rectangle 17"/>
          <p:cNvSpPr/>
          <p:nvPr/>
        </p:nvSpPr>
        <p:spPr>
          <a:xfrm>
            <a:off x="6475861" y="4190698"/>
            <a:ext cx="291070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54" name="Rounded Rectangle 17"/>
          <p:cNvSpPr/>
          <p:nvPr/>
        </p:nvSpPr>
        <p:spPr>
          <a:xfrm>
            <a:off x="6766931" y="4190698"/>
            <a:ext cx="291070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55" name="Rounded Rectangle 17"/>
          <p:cNvSpPr/>
          <p:nvPr/>
        </p:nvSpPr>
        <p:spPr>
          <a:xfrm>
            <a:off x="7058001" y="4190698"/>
            <a:ext cx="291070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56" name="Rounded Rectangle 17"/>
          <p:cNvSpPr/>
          <p:nvPr/>
        </p:nvSpPr>
        <p:spPr>
          <a:xfrm>
            <a:off x="7325014" y="4190698"/>
            <a:ext cx="291070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57" name="Rounded Rectangle 17"/>
          <p:cNvSpPr/>
          <p:nvPr/>
        </p:nvSpPr>
        <p:spPr>
          <a:xfrm>
            <a:off x="7605855" y="4190698"/>
            <a:ext cx="291070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58" name="Rounded Rectangle 17"/>
          <p:cNvSpPr/>
          <p:nvPr/>
        </p:nvSpPr>
        <p:spPr>
          <a:xfrm>
            <a:off x="7896925" y="4190698"/>
            <a:ext cx="291070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59" name="Rounded Rectangle 17"/>
          <p:cNvSpPr/>
          <p:nvPr/>
        </p:nvSpPr>
        <p:spPr>
          <a:xfrm>
            <a:off x="8187995" y="4190698"/>
            <a:ext cx="291070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60" name="Rounded Rectangle 17"/>
          <p:cNvSpPr/>
          <p:nvPr/>
        </p:nvSpPr>
        <p:spPr>
          <a:xfrm>
            <a:off x="8487689" y="4190698"/>
            <a:ext cx="280841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61" name="Rounded Rectangle 17"/>
          <p:cNvSpPr/>
          <p:nvPr/>
        </p:nvSpPr>
        <p:spPr>
          <a:xfrm>
            <a:off x="8768530" y="4190698"/>
            <a:ext cx="280841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62" name="Rounded Rectangle 17"/>
          <p:cNvSpPr/>
          <p:nvPr/>
        </p:nvSpPr>
        <p:spPr>
          <a:xfrm>
            <a:off x="9059600" y="4190698"/>
            <a:ext cx="270612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63" name="Rounded Rectangle 17"/>
          <p:cNvSpPr/>
          <p:nvPr/>
        </p:nvSpPr>
        <p:spPr>
          <a:xfrm>
            <a:off x="9341243" y="4190698"/>
            <a:ext cx="260383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64" name="Rounded Rectangle 17"/>
          <p:cNvSpPr/>
          <p:nvPr/>
        </p:nvSpPr>
        <p:spPr>
          <a:xfrm>
            <a:off x="9606372" y="4190698"/>
            <a:ext cx="291070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65" name="Rounded Rectangle 17"/>
          <p:cNvSpPr/>
          <p:nvPr/>
        </p:nvSpPr>
        <p:spPr>
          <a:xfrm>
            <a:off x="9896640" y="4190698"/>
            <a:ext cx="291070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68" name="Rounded Rectangle 17"/>
          <p:cNvSpPr/>
          <p:nvPr/>
        </p:nvSpPr>
        <p:spPr>
          <a:xfrm>
            <a:off x="10187710" y="4190698"/>
            <a:ext cx="291070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69" name="Rounded Rectangle 17"/>
          <p:cNvSpPr/>
          <p:nvPr/>
        </p:nvSpPr>
        <p:spPr>
          <a:xfrm>
            <a:off x="911081" y="4775279"/>
            <a:ext cx="291070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70" name="Rounded Rectangle 17"/>
          <p:cNvSpPr/>
          <p:nvPr/>
        </p:nvSpPr>
        <p:spPr>
          <a:xfrm>
            <a:off x="1201349" y="4775279"/>
            <a:ext cx="291070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71" name="Rounded Rectangle 17"/>
          <p:cNvSpPr/>
          <p:nvPr/>
        </p:nvSpPr>
        <p:spPr>
          <a:xfrm>
            <a:off x="1492419" y="4775279"/>
            <a:ext cx="291070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72" name="Rounded Rectangle 17"/>
          <p:cNvSpPr/>
          <p:nvPr/>
        </p:nvSpPr>
        <p:spPr>
          <a:xfrm>
            <a:off x="1783489" y="4775279"/>
            <a:ext cx="291070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73" name="Rounded Rectangle 17"/>
          <p:cNvSpPr/>
          <p:nvPr/>
        </p:nvSpPr>
        <p:spPr>
          <a:xfrm>
            <a:off x="2065901" y="4775279"/>
            <a:ext cx="280841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74" name="Rounded Rectangle 17"/>
          <p:cNvSpPr/>
          <p:nvPr/>
        </p:nvSpPr>
        <p:spPr>
          <a:xfrm>
            <a:off x="2346742" y="4775279"/>
            <a:ext cx="258969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75" name="Rounded Rectangle 17"/>
          <p:cNvSpPr/>
          <p:nvPr/>
        </p:nvSpPr>
        <p:spPr>
          <a:xfrm>
            <a:off x="2618958" y="4775279"/>
            <a:ext cx="291070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76" name="Rounded Rectangle 17"/>
          <p:cNvSpPr/>
          <p:nvPr/>
        </p:nvSpPr>
        <p:spPr>
          <a:xfrm>
            <a:off x="2919455" y="4775279"/>
            <a:ext cx="237652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77" name="Rounded Rectangle 17"/>
          <p:cNvSpPr/>
          <p:nvPr/>
        </p:nvSpPr>
        <p:spPr>
          <a:xfrm>
            <a:off x="3146878" y="4775279"/>
            <a:ext cx="291070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78" name="Rounded Rectangle 17"/>
          <p:cNvSpPr/>
          <p:nvPr/>
        </p:nvSpPr>
        <p:spPr>
          <a:xfrm>
            <a:off x="3437948" y="4775279"/>
            <a:ext cx="291070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79" name="Rounded Rectangle 17"/>
          <p:cNvSpPr/>
          <p:nvPr/>
        </p:nvSpPr>
        <p:spPr>
          <a:xfrm>
            <a:off x="3729018" y="4775279"/>
            <a:ext cx="291070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80" name="Rounded Rectangle 17"/>
          <p:cNvSpPr/>
          <p:nvPr/>
        </p:nvSpPr>
        <p:spPr>
          <a:xfrm>
            <a:off x="4555829" y="4775279"/>
            <a:ext cx="291070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81" name="Rounded Rectangle 17"/>
          <p:cNvSpPr/>
          <p:nvPr/>
        </p:nvSpPr>
        <p:spPr>
          <a:xfrm>
            <a:off x="2880458" y="2199830"/>
            <a:ext cx="261202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pic>
        <p:nvPicPr>
          <p:cNvPr id="83" name="Picture 2" descr="C:\Users\Bi0GaMe\Downloads\regex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5612" y="4918183"/>
            <a:ext cx="2663136" cy="88771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9081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3" grpId="0" animBg="1"/>
      <p:bldP spid="24" grpId="0" animBg="1"/>
      <p:bldP spid="26" grpId="0" animBg="1"/>
      <p:bldP spid="33" grpId="0" animBg="1"/>
      <p:bldP spid="34" grpId="0" animBg="1"/>
      <p:bldP spid="35" grpId="0" animBg="1"/>
      <p:bldP spid="36" grpId="0" animBg="1"/>
      <p:bldP spid="20" grpId="0" animBg="1"/>
      <p:bldP spid="21" grpId="0" animBg="1"/>
      <p:bldP spid="22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\d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</a:t>
            </a:r>
            <a:r>
              <a:rPr lang="en-US" noProof="1">
                <a:cs typeface="Consolas" panose="020B0609020204030204" pitchFamily="49" charset="0"/>
              </a:rPr>
              <a:t>–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Shorthand for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[0-9]</a:t>
            </a:r>
          </a:p>
          <a:p>
            <a:endParaRPr lang="en-US" noProof="1">
              <a:latin typeface="+mj-lt"/>
              <a:cs typeface="Consolas" panose="020B0609020204030204" pitchFamily="49" charset="0"/>
            </a:endParaRPr>
          </a:p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\w</a:t>
            </a:r>
            <a:r>
              <a:rPr lang="en-US" noProof="1">
                <a:cs typeface="Consolas" panose="020B0609020204030204" pitchFamily="49" charset="0"/>
              </a:rPr>
              <a:t> – Shorthand for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[a-zA-Z0-9_]</a:t>
            </a:r>
          </a:p>
          <a:p>
            <a:endParaRPr lang="en-US" noProof="1">
              <a:latin typeface="+mj-lt"/>
              <a:cs typeface="Consolas" panose="020B0609020204030204" pitchFamily="49" charset="0"/>
            </a:endParaRPr>
          </a:p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\s</a:t>
            </a:r>
            <a:r>
              <a:rPr lang="en-US" noProof="1">
                <a:cs typeface="Consolas" panose="020B0609020204030204" pitchFamily="49" charset="0"/>
              </a:rPr>
              <a:t> – Matches any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white-space</a:t>
            </a:r>
            <a:r>
              <a:rPr lang="en-US" noProof="1">
                <a:cs typeface="Consolas" panose="020B0609020204030204" pitchFamily="49" charset="0"/>
              </a:rPr>
              <a:t> character (space, tab, line break)</a:t>
            </a:r>
          </a:p>
          <a:p>
            <a:pPr marL="0" indent="0">
              <a:buNone/>
            </a:pPr>
            <a:endParaRPr lang="en-US" noProof="1">
              <a:latin typeface="+mj-lt"/>
              <a:cs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Shorthand </a:t>
            </a:r>
            <a:r>
              <a:rPr lang="en-US" dirty="0"/>
              <a:t>Character Classes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34644" y="1908661"/>
            <a:ext cx="10363200" cy="5847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The is year 2033. </a:t>
            </a:r>
            <a:endParaRPr lang="en-US" sz="3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760412" y="3246612"/>
            <a:ext cx="10363200" cy="5847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The is year 2033.</a:t>
            </a:r>
            <a:endParaRPr lang="en-US" sz="3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760412" y="4649779"/>
            <a:ext cx="10363200" cy="5847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The is year 2033.</a:t>
            </a:r>
            <a:endParaRPr lang="en-US" sz="3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2" name="Rounded Rectangle 17"/>
          <p:cNvSpPr/>
          <p:nvPr/>
        </p:nvSpPr>
        <p:spPr>
          <a:xfrm>
            <a:off x="3508719" y="1981441"/>
            <a:ext cx="223493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18" name="Rounded Rectangle 17"/>
          <p:cNvSpPr/>
          <p:nvPr/>
        </p:nvSpPr>
        <p:spPr>
          <a:xfrm>
            <a:off x="3732212" y="1981441"/>
            <a:ext cx="223493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19" name="Rounded Rectangle 17"/>
          <p:cNvSpPr/>
          <p:nvPr/>
        </p:nvSpPr>
        <p:spPr>
          <a:xfrm>
            <a:off x="3955705" y="1981441"/>
            <a:ext cx="223493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21" name="Rounded Rectangle 17"/>
          <p:cNvSpPr/>
          <p:nvPr/>
        </p:nvSpPr>
        <p:spPr>
          <a:xfrm>
            <a:off x="4179198" y="1981441"/>
            <a:ext cx="223493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22" name="Rounded Rectangle 17"/>
          <p:cNvSpPr/>
          <p:nvPr/>
        </p:nvSpPr>
        <p:spPr>
          <a:xfrm>
            <a:off x="3524040" y="3311828"/>
            <a:ext cx="223493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23" name="Rounded Rectangle 17"/>
          <p:cNvSpPr/>
          <p:nvPr/>
        </p:nvSpPr>
        <p:spPr>
          <a:xfrm>
            <a:off x="3747533" y="3311828"/>
            <a:ext cx="223493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24" name="Rounded Rectangle 17"/>
          <p:cNvSpPr/>
          <p:nvPr/>
        </p:nvSpPr>
        <p:spPr>
          <a:xfrm>
            <a:off x="3971026" y="3311828"/>
            <a:ext cx="223493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25" name="Rounded Rectangle 17"/>
          <p:cNvSpPr/>
          <p:nvPr/>
        </p:nvSpPr>
        <p:spPr>
          <a:xfrm>
            <a:off x="4194519" y="3311828"/>
            <a:ext cx="223493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26" name="Rounded Rectangle 17"/>
          <p:cNvSpPr/>
          <p:nvPr/>
        </p:nvSpPr>
        <p:spPr>
          <a:xfrm>
            <a:off x="855652" y="3311828"/>
            <a:ext cx="223493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27" name="Rounded Rectangle 17"/>
          <p:cNvSpPr/>
          <p:nvPr/>
        </p:nvSpPr>
        <p:spPr>
          <a:xfrm>
            <a:off x="1079145" y="3311828"/>
            <a:ext cx="223493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28" name="Rounded Rectangle 17"/>
          <p:cNvSpPr/>
          <p:nvPr/>
        </p:nvSpPr>
        <p:spPr>
          <a:xfrm>
            <a:off x="1302638" y="3311828"/>
            <a:ext cx="223493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34" name="Rounded Rectangle 17"/>
          <p:cNvSpPr/>
          <p:nvPr/>
        </p:nvSpPr>
        <p:spPr>
          <a:xfrm>
            <a:off x="1735199" y="3311828"/>
            <a:ext cx="223493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35" name="Rounded Rectangle 17"/>
          <p:cNvSpPr/>
          <p:nvPr/>
        </p:nvSpPr>
        <p:spPr>
          <a:xfrm>
            <a:off x="1958692" y="3311828"/>
            <a:ext cx="223493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36" name="Rounded Rectangle 17"/>
          <p:cNvSpPr/>
          <p:nvPr/>
        </p:nvSpPr>
        <p:spPr>
          <a:xfrm>
            <a:off x="2405679" y="3311828"/>
            <a:ext cx="223493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37" name="Rounded Rectangle 17"/>
          <p:cNvSpPr/>
          <p:nvPr/>
        </p:nvSpPr>
        <p:spPr>
          <a:xfrm>
            <a:off x="2629172" y="3311828"/>
            <a:ext cx="223493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38" name="Rounded Rectangle 17"/>
          <p:cNvSpPr/>
          <p:nvPr/>
        </p:nvSpPr>
        <p:spPr>
          <a:xfrm>
            <a:off x="2852665" y="3311828"/>
            <a:ext cx="223493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39" name="Rounded Rectangle 17"/>
          <p:cNvSpPr/>
          <p:nvPr/>
        </p:nvSpPr>
        <p:spPr>
          <a:xfrm>
            <a:off x="3076158" y="3311828"/>
            <a:ext cx="223493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40" name="Rounded Rectangle 17"/>
          <p:cNvSpPr/>
          <p:nvPr/>
        </p:nvSpPr>
        <p:spPr>
          <a:xfrm>
            <a:off x="1522412" y="4737254"/>
            <a:ext cx="223493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41" name="Rounded Rectangle 17"/>
          <p:cNvSpPr/>
          <p:nvPr/>
        </p:nvSpPr>
        <p:spPr>
          <a:xfrm>
            <a:off x="2182185" y="4737254"/>
            <a:ext cx="223493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42" name="Rounded Rectangle 17"/>
          <p:cNvSpPr/>
          <p:nvPr/>
        </p:nvSpPr>
        <p:spPr>
          <a:xfrm>
            <a:off x="3302869" y="4737254"/>
            <a:ext cx="223493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pic>
        <p:nvPicPr>
          <p:cNvPr id="43" name="Picture 2" descr="C:\Users\Bi0GaMe\Downloads\regex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5612" y="4918183"/>
            <a:ext cx="2663136" cy="88771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6161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11" grpId="0" animBg="1"/>
      <p:bldP spid="12" grpId="0" animBg="1"/>
      <p:bldP spid="18" grpId="0" animBg="1"/>
      <p:bldP spid="19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\D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</a:t>
            </a:r>
            <a:r>
              <a:rPr lang="en-US" noProof="1">
                <a:cs typeface="Consolas" panose="020B0609020204030204" pitchFamily="49" charset="0"/>
              </a:rPr>
              <a:t>–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Shorthand for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[^0-9]</a:t>
            </a:r>
          </a:p>
          <a:p>
            <a:endParaRPr lang="en-US" noProof="1">
              <a:latin typeface="+mj-lt"/>
              <a:cs typeface="Consolas" panose="020B0609020204030204" pitchFamily="49" charset="0"/>
            </a:endParaRPr>
          </a:p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\W</a:t>
            </a:r>
            <a:r>
              <a:rPr lang="en-US" noProof="1">
                <a:cs typeface="Consolas" panose="020B0609020204030204" pitchFamily="49" charset="0"/>
              </a:rPr>
              <a:t> – Shorthand for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[^a-zA-Z0-9_]</a:t>
            </a:r>
          </a:p>
          <a:p>
            <a:endParaRPr lang="en-US" noProof="1">
              <a:latin typeface="+mj-lt"/>
              <a:cs typeface="Consolas" panose="020B0609020204030204" pitchFamily="49" charset="0"/>
            </a:endParaRPr>
          </a:p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\S</a:t>
            </a:r>
            <a:r>
              <a:rPr lang="en-US" noProof="1">
                <a:cs typeface="Consolas" panose="020B0609020204030204" pitchFamily="49" charset="0"/>
              </a:rPr>
              <a:t> – Matches any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non</a:t>
            </a:r>
            <a:r>
              <a:rPr lang="en-US" noProof="1">
                <a:cs typeface="Consolas" panose="020B0609020204030204" pitchFamily="49" charset="0"/>
              </a:rPr>
              <a:t>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white-space</a:t>
            </a:r>
            <a:r>
              <a:rPr lang="en-US" noProof="1">
                <a:cs typeface="Consolas" panose="020B0609020204030204" pitchFamily="49" charset="0"/>
              </a:rPr>
              <a:t> character</a:t>
            </a:r>
          </a:p>
          <a:p>
            <a:pPr marL="0" indent="0">
              <a:buNone/>
            </a:pPr>
            <a:endParaRPr lang="en-US" noProof="1">
              <a:latin typeface="+mj-lt"/>
              <a:cs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Negated Shorthand </a:t>
            </a:r>
            <a:r>
              <a:rPr lang="en-US" dirty="0"/>
              <a:t>Character Classes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34644" y="1908661"/>
            <a:ext cx="10363200" cy="5847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The is year 2033. </a:t>
            </a:r>
            <a:endParaRPr lang="en-US" sz="3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760412" y="3246612"/>
            <a:ext cx="10363200" cy="5847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The is year 2033.</a:t>
            </a:r>
            <a:endParaRPr lang="en-US" sz="3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760412" y="4649779"/>
            <a:ext cx="10363200" cy="5847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The is year 2033.</a:t>
            </a:r>
            <a:endParaRPr lang="en-US" sz="3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2" name="Rounded Rectangle 17"/>
          <p:cNvSpPr/>
          <p:nvPr/>
        </p:nvSpPr>
        <p:spPr>
          <a:xfrm>
            <a:off x="3524040" y="4724400"/>
            <a:ext cx="223493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23" name="Rounded Rectangle 17"/>
          <p:cNvSpPr/>
          <p:nvPr/>
        </p:nvSpPr>
        <p:spPr>
          <a:xfrm>
            <a:off x="3747533" y="4724400"/>
            <a:ext cx="223493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24" name="Rounded Rectangle 17"/>
          <p:cNvSpPr/>
          <p:nvPr/>
        </p:nvSpPr>
        <p:spPr>
          <a:xfrm>
            <a:off x="3971026" y="4724400"/>
            <a:ext cx="223493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25" name="Rounded Rectangle 17"/>
          <p:cNvSpPr/>
          <p:nvPr/>
        </p:nvSpPr>
        <p:spPr>
          <a:xfrm>
            <a:off x="4194519" y="4724400"/>
            <a:ext cx="223493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26" name="Rounded Rectangle 17"/>
          <p:cNvSpPr/>
          <p:nvPr/>
        </p:nvSpPr>
        <p:spPr>
          <a:xfrm>
            <a:off x="855652" y="4724400"/>
            <a:ext cx="223493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27" name="Rounded Rectangle 17"/>
          <p:cNvSpPr/>
          <p:nvPr/>
        </p:nvSpPr>
        <p:spPr>
          <a:xfrm>
            <a:off x="1079145" y="4724400"/>
            <a:ext cx="223493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28" name="Rounded Rectangle 17"/>
          <p:cNvSpPr/>
          <p:nvPr/>
        </p:nvSpPr>
        <p:spPr>
          <a:xfrm>
            <a:off x="1302638" y="4724400"/>
            <a:ext cx="223493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34" name="Rounded Rectangle 17"/>
          <p:cNvSpPr/>
          <p:nvPr/>
        </p:nvSpPr>
        <p:spPr>
          <a:xfrm>
            <a:off x="1735199" y="4724400"/>
            <a:ext cx="223493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35" name="Rounded Rectangle 17"/>
          <p:cNvSpPr/>
          <p:nvPr/>
        </p:nvSpPr>
        <p:spPr>
          <a:xfrm>
            <a:off x="1958692" y="4724400"/>
            <a:ext cx="223493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36" name="Rounded Rectangle 17"/>
          <p:cNvSpPr/>
          <p:nvPr/>
        </p:nvSpPr>
        <p:spPr>
          <a:xfrm>
            <a:off x="2405679" y="4724400"/>
            <a:ext cx="223493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37" name="Rounded Rectangle 17"/>
          <p:cNvSpPr/>
          <p:nvPr/>
        </p:nvSpPr>
        <p:spPr>
          <a:xfrm>
            <a:off x="2629172" y="4724400"/>
            <a:ext cx="223493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38" name="Rounded Rectangle 17"/>
          <p:cNvSpPr/>
          <p:nvPr/>
        </p:nvSpPr>
        <p:spPr>
          <a:xfrm>
            <a:off x="2852665" y="4724400"/>
            <a:ext cx="223493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39" name="Rounded Rectangle 17"/>
          <p:cNvSpPr/>
          <p:nvPr/>
        </p:nvSpPr>
        <p:spPr>
          <a:xfrm>
            <a:off x="3076158" y="4724400"/>
            <a:ext cx="223493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40" name="Rounded Rectangle 17"/>
          <p:cNvSpPr/>
          <p:nvPr/>
        </p:nvSpPr>
        <p:spPr>
          <a:xfrm>
            <a:off x="1522412" y="3323976"/>
            <a:ext cx="223493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41" name="Rounded Rectangle 17"/>
          <p:cNvSpPr/>
          <p:nvPr/>
        </p:nvSpPr>
        <p:spPr>
          <a:xfrm>
            <a:off x="2182185" y="3323976"/>
            <a:ext cx="223493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42" name="Rounded Rectangle 17"/>
          <p:cNvSpPr/>
          <p:nvPr/>
        </p:nvSpPr>
        <p:spPr>
          <a:xfrm>
            <a:off x="3302869" y="3323976"/>
            <a:ext cx="223493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31" name="Rounded Rectangle 17"/>
          <p:cNvSpPr/>
          <p:nvPr/>
        </p:nvSpPr>
        <p:spPr>
          <a:xfrm>
            <a:off x="4428142" y="3323976"/>
            <a:ext cx="223493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32" name="Rounded Rectangle 17"/>
          <p:cNvSpPr/>
          <p:nvPr/>
        </p:nvSpPr>
        <p:spPr>
          <a:xfrm>
            <a:off x="4426501" y="4724400"/>
            <a:ext cx="223493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46" name="Rounded Rectangle 17"/>
          <p:cNvSpPr/>
          <p:nvPr/>
        </p:nvSpPr>
        <p:spPr>
          <a:xfrm>
            <a:off x="836798" y="1991598"/>
            <a:ext cx="223493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47" name="Rounded Rectangle 17"/>
          <p:cNvSpPr/>
          <p:nvPr/>
        </p:nvSpPr>
        <p:spPr>
          <a:xfrm>
            <a:off x="1060291" y="1991598"/>
            <a:ext cx="223493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48" name="Rounded Rectangle 17"/>
          <p:cNvSpPr/>
          <p:nvPr/>
        </p:nvSpPr>
        <p:spPr>
          <a:xfrm>
            <a:off x="1283784" y="1991598"/>
            <a:ext cx="223493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49" name="Rounded Rectangle 17"/>
          <p:cNvSpPr/>
          <p:nvPr/>
        </p:nvSpPr>
        <p:spPr>
          <a:xfrm>
            <a:off x="1716345" y="1991598"/>
            <a:ext cx="223493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50" name="Rounded Rectangle 17"/>
          <p:cNvSpPr/>
          <p:nvPr/>
        </p:nvSpPr>
        <p:spPr>
          <a:xfrm>
            <a:off x="1939838" y="1991598"/>
            <a:ext cx="223493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51" name="Rounded Rectangle 17"/>
          <p:cNvSpPr/>
          <p:nvPr/>
        </p:nvSpPr>
        <p:spPr>
          <a:xfrm>
            <a:off x="2386825" y="1991598"/>
            <a:ext cx="223493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52" name="Rounded Rectangle 17"/>
          <p:cNvSpPr/>
          <p:nvPr/>
        </p:nvSpPr>
        <p:spPr>
          <a:xfrm>
            <a:off x="2610318" y="1991598"/>
            <a:ext cx="223493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53" name="Rounded Rectangle 17"/>
          <p:cNvSpPr/>
          <p:nvPr/>
        </p:nvSpPr>
        <p:spPr>
          <a:xfrm>
            <a:off x="2833811" y="1991598"/>
            <a:ext cx="223493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54" name="Rounded Rectangle 17"/>
          <p:cNvSpPr/>
          <p:nvPr/>
        </p:nvSpPr>
        <p:spPr>
          <a:xfrm>
            <a:off x="3057304" y="1991598"/>
            <a:ext cx="223493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55" name="Rounded Rectangle 17"/>
          <p:cNvSpPr/>
          <p:nvPr/>
        </p:nvSpPr>
        <p:spPr>
          <a:xfrm>
            <a:off x="4407647" y="1991598"/>
            <a:ext cx="223493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56" name="Rounded Rectangle 17"/>
          <p:cNvSpPr/>
          <p:nvPr/>
        </p:nvSpPr>
        <p:spPr>
          <a:xfrm>
            <a:off x="1492053" y="1991598"/>
            <a:ext cx="223493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57" name="Rounded Rectangle 17"/>
          <p:cNvSpPr/>
          <p:nvPr/>
        </p:nvSpPr>
        <p:spPr>
          <a:xfrm>
            <a:off x="2148030" y="1991598"/>
            <a:ext cx="223493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58" name="Rounded Rectangle 17"/>
          <p:cNvSpPr/>
          <p:nvPr/>
        </p:nvSpPr>
        <p:spPr>
          <a:xfrm>
            <a:off x="3290303" y="1991598"/>
            <a:ext cx="223493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pic>
        <p:nvPicPr>
          <p:cNvPr id="59" name="Picture 2" descr="C:\Users\Bi0GaMe\Downloads\regex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5612" y="4918183"/>
            <a:ext cx="2663136" cy="88771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5612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1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31" grpId="0" animBg="1"/>
      <p:bldP spid="32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dirty="0"/>
              <a:t>Find the count of all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non-digit</a:t>
            </a:r>
            <a:r>
              <a:rPr lang="en-US" dirty="0"/>
              <a:t> characters in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given text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Non-Digit Count</a:t>
            </a: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836611" y="2400693"/>
            <a:ext cx="10287001" cy="70788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40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Abraham Lincoln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836612" y="3565779"/>
            <a:ext cx="10363200" cy="132343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40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 </a:t>
            </a:r>
            <a:r>
              <a:rPr lang="en-US" sz="4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1519 </a:t>
            </a:r>
            <a:r>
              <a:rPr lang="en-US" sz="40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Leonardo da Vinci died at the age of </a:t>
            </a:r>
            <a:r>
              <a:rPr lang="en-US" sz="4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67</a:t>
            </a:r>
            <a:r>
              <a:rPr lang="en-US" sz="40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</a:p>
        </p:txBody>
      </p:sp>
      <p:sp>
        <p:nvSpPr>
          <p:cNvPr id="12" name="AutoShape 7"/>
          <p:cNvSpPr>
            <a:spLocks noChangeArrowheads="1"/>
          </p:cNvSpPr>
          <p:nvPr/>
        </p:nvSpPr>
        <p:spPr bwMode="auto">
          <a:xfrm>
            <a:off x="7389812" y="2133600"/>
            <a:ext cx="2819400" cy="534180"/>
          </a:xfrm>
          <a:prstGeom prst="wedgeRoundRectCallout">
            <a:avLst>
              <a:gd name="adj1" fmla="val -124830"/>
              <a:gd name="adj2" fmla="val 6869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200" noProof="1">
                <a:solidFill>
                  <a:schemeClr val="tx2"/>
                </a:solidFill>
              </a:rPr>
              <a:t>Non-digits: 15</a:t>
            </a:r>
          </a:p>
        </p:txBody>
      </p:sp>
      <p:sp>
        <p:nvSpPr>
          <p:cNvPr id="14" name="AutoShape 7"/>
          <p:cNvSpPr>
            <a:spLocks noChangeArrowheads="1"/>
          </p:cNvSpPr>
          <p:nvPr/>
        </p:nvSpPr>
        <p:spPr bwMode="auto">
          <a:xfrm>
            <a:off x="7085012" y="4668166"/>
            <a:ext cx="3657600" cy="534180"/>
          </a:xfrm>
          <a:prstGeom prst="wedgeRoundRectCallout">
            <a:avLst>
              <a:gd name="adj1" fmla="val -108744"/>
              <a:gd name="adj2" fmla="val -7499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200" noProof="1">
                <a:solidFill>
                  <a:schemeClr val="tx2"/>
                </a:solidFill>
              </a:rPr>
              <a:t>Non-digits: 42</a:t>
            </a:r>
          </a:p>
        </p:txBody>
      </p:sp>
      <p:sp>
        <p:nvSpPr>
          <p:cNvPr id="13" name="AutoShape 7"/>
          <p:cNvSpPr>
            <a:spLocks noChangeArrowheads="1"/>
          </p:cNvSpPr>
          <p:nvPr/>
        </p:nvSpPr>
        <p:spPr bwMode="auto">
          <a:xfrm>
            <a:off x="684212" y="5272261"/>
            <a:ext cx="3657600" cy="534180"/>
          </a:xfrm>
          <a:prstGeom prst="wedgeRoundRectCallout">
            <a:avLst>
              <a:gd name="adj1" fmla="val -16271"/>
              <a:gd name="adj2" fmla="val -14678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200" noProof="1">
                <a:solidFill>
                  <a:schemeClr val="tx2"/>
                </a:solidFill>
              </a:rPr>
              <a:t>Space is a non-digit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60412" y="6102124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https://judge.softuni.bg/Contests/Compete/Index/596#0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4428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Regular Expressions</a:t>
            </a:r>
          </a:p>
          <a:p>
            <a:pPr marL="761946" lvl="1" indent="-457200">
              <a:lnSpc>
                <a:spcPts val="4000"/>
              </a:lnSpc>
            </a:pPr>
            <a:r>
              <a:rPr lang="en-US" dirty="0"/>
              <a:t>Characters</a:t>
            </a:r>
          </a:p>
          <a:p>
            <a:pPr marL="761946" lvl="1" indent="-457200">
              <a:lnSpc>
                <a:spcPts val="4000"/>
              </a:lnSpc>
            </a:pPr>
            <a:r>
              <a:rPr lang="en-US" dirty="0"/>
              <a:t>Operators</a:t>
            </a:r>
          </a:p>
          <a:p>
            <a:pPr marL="761946" lvl="1" indent="-457200">
              <a:lnSpc>
                <a:spcPts val="4000"/>
              </a:lnSpc>
            </a:pPr>
            <a:r>
              <a:rPr lang="en-US" dirty="0"/>
              <a:t>Constructs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Regular Expressions </a:t>
            </a:r>
            <a:r>
              <a:rPr lang="en-US" dirty="0" smtClean="0"/>
              <a:t>in C#</a:t>
            </a:r>
            <a:endParaRPr lang="en-US" dirty="0"/>
          </a:p>
          <a:p>
            <a:pPr marL="750834" lvl="1" indent="-446088">
              <a:lnSpc>
                <a:spcPts val="4000"/>
              </a:lnSpc>
              <a:buFontTx/>
              <a:buAutoNum type="arabicPeriod"/>
            </a:pPr>
            <a:endParaRPr lang="bg-BG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304212" y="1638368"/>
            <a:ext cx="3429001" cy="4421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748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303212" y="1600200"/>
            <a:ext cx="11582400" cy="310006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input = Console.ReadLine();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it-IT" sz="3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3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Regex </a:t>
            </a:r>
            <a:r>
              <a:rPr lang="it-IT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regex = new Regex("</a:t>
            </a:r>
            <a:r>
              <a:rPr lang="it-IT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[\\D]</a:t>
            </a:r>
            <a:r>
              <a:rPr lang="it-IT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3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MatchCollection </a:t>
            </a:r>
            <a:r>
              <a:rPr lang="it-IT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matches = regex.Matches(input);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it-IT" sz="3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3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</a:t>
            </a:r>
            <a:r>
              <a:rPr lang="it-IT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($"Non-digits: {matches.Count}");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Non-Digit Count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60412" y="6102124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https://judge.softuni.bg/Contests/Compete/Index/596#0</a:t>
            </a:r>
            <a:endParaRPr lang="en-US" dirty="0"/>
          </a:p>
        </p:txBody>
      </p:sp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8351823" y="1285082"/>
            <a:ext cx="3429000" cy="1295400"/>
          </a:xfrm>
          <a:prstGeom prst="wedgeRoundRectCallout">
            <a:avLst>
              <a:gd name="adj1" fmla="val -105852"/>
              <a:gd name="adj2" fmla="val 5926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200" noProof="1" smtClean="0">
                <a:solidFill>
                  <a:schemeClr val="tx2"/>
                </a:solidFill>
              </a:rPr>
              <a:t>Backslash have to be escaped</a:t>
            </a:r>
            <a:endParaRPr lang="en-US" sz="3200" noProof="1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7846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953000"/>
            <a:ext cx="8938472" cy="820600"/>
          </a:xfrm>
        </p:spPr>
        <p:txBody>
          <a:bodyPr/>
          <a:lstStyle/>
          <a:p>
            <a:r>
              <a:rPr lang="en-GB" noProof="1"/>
              <a:t>Quantifiers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2813" y="5754968"/>
            <a:ext cx="10363200" cy="688897"/>
          </a:xfrm>
        </p:spPr>
        <p:txBody>
          <a:bodyPr/>
          <a:lstStyle/>
          <a:p>
            <a:r>
              <a:rPr lang="en-GB" dirty="0"/>
              <a:t>Repetition operators</a:t>
            </a:r>
            <a:endParaRPr lang="en-US" dirty="0"/>
          </a:p>
        </p:txBody>
      </p:sp>
      <p:pic>
        <p:nvPicPr>
          <p:cNvPr id="2050" name="Picture 2" descr="Related imag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3608" y="2820393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Related imag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0410" y="2485260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elated imag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069" y="1778939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Related imag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4810" y="3018660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Related imag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2010" y="2423200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Related imag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2612" y="2601833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Related imag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0610" y="3328006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Related imag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9493" y="3628260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Related imag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8410" y="1789200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Related imag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9460" y="1117123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Related imag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8210" y="1260858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Related imag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6710" y="1458428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Related imag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2410" y="2270800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Related imag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3693" y="3181320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Related imag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9210" y="1875660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9058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990600"/>
            <a:ext cx="11804822" cy="55703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Aft>
                <a:spcPts val="2000"/>
              </a:spcAft>
            </a:pPr>
            <a:r>
              <a:rPr lang="bg-BG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- Matches the previous element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one </a:t>
            </a:r>
            <a:r>
              <a:rPr lang="en-US" noProof="1">
                <a:cs typeface="Consolas" panose="020B0609020204030204" pitchFamily="49" charset="0"/>
              </a:rPr>
              <a:t>or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more </a:t>
            </a:r>
            <a:r>
              <a:rPr lang="en-GB" noProof="1">
                <a:cs typeface="Consolas" panose="020B0609020204030204" pitchFamily="49" charset="0"/>
              </a:rPr>
              <a:t>times</a:t>
            </a:r>
            <a:endParaRPr lang="en-US" noProof="1">
              <a:latin typeface="+mj-lt"/>
              <a:cs typeface="Consolas" panose="020B0609020204030204" pitchFamily="49" charset="0"/>
            </a:endParaRPr>
          </a:p>
          <a:p>
            <a:pPr>
              <a:lnSpc>
                <a:spcPct val="100000"/>
              </a:lnSpc>
            </a:pPr>
            <a:endParaRPr lang="bg-BG" noProof="1">
              <a:latin typeface="+mj-lt"/>
              <a:cs typeface="Consolas" panose="020B0609020204030204" pitchFamily="49" charset="0"/>
            </a:endParaRPr>
          </a:p>
          <a:p>
            <a:pPr>
              <a:lnSpc>
                <a:spcPct val="100000"/>
              </a:lnSpc>
            </a:pPr>
            <a:endParaRPr lang="bg-BG" noProof="1">
              <a:latin typeface="+mj-lt"/>
              <a:cs typeface="Consolas" panose="020B0609020204030204" pitchFamily="49" charset="0"/>
            </a:endParaRPr>
          </a:p>
          <a:p>
            <a:pPr>
              <a:lnSpc>
                <a:spcPct val="100000"/>
              </a:lnSpc>
            </a:pPr>
            <a:endParaRPr lang="en-US" noProof="1">
              <a:latin typeface="+mj-lt"/>
              <a:cs typeface="Consolas" panose="020B0609020204030204" pitchFamily="49" charset="0"/>
            </a:endParaRPr>
          </a:p>
          <a:p>
            <a:pPr>
              <a:lnSpc>
                <a:spcPct val="100000"/>
              </a:lnSpc>
              <a:spcAft>
                <a:spcPts val="2000"/>
              </a:spcAft>
            </a:pPr>
            <a:r>
              <a:rPr lang="bg-BG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- Matches the previous element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zero </a:t>
            </a:r>
            <a:r>
              <a:rPr lang="en-US" noProof="1">
                <a:cs typeface="Consolas" panose="020B0609020204030204" pitchFamily="49" charset="0"/>
              </a:rPr>
              <a:t>or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more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times</a:t>
            </a:r>
          </a:p>
          <a:p>
            <a:pPr>
              <a:lnSpc>
                <a:spcPct val="100000"/>
              </a:lnSpc>
            </a:pPr>
            <a:endParaRPr lang="bg-BG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100000"/>
              </a:lnSpc>
            </a:pPr>
            <a:endParaRPr lang="en-US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Quantifiers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36612" y="2580382"/>
            <a:ext cx="10515602" cy="107721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  <a:r>
              <a:rPr lang="en-US" sz="3200" b="1" noProof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359885976002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836612" y="1752600"/>
            <a:ext cx="10515602" cy="5847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92D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\+</a:t>
            </a:r>
            <a:r>
              <a:rPr lang="en-US" sz="3200" b="1" noProof="1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[0-9]+</a:t>
            </a:r>
            <a:endParaRPr lang="en-US" sz="3200" b="1" noProof="1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836612" y="5323582"/>
            <a:ext cx="10515602" cy="107721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  <a:r>
              <a:rPr lang="en-US" sz="3200" b="1" noProof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359885976002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836612" y="4518518"/>
            <a:ext cx="10515602" cy="5847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92D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\+</a:t>
            </a:r>
            <a:r>
              <a:rPr lang="en-US" sz="3200" b="1" noProof="1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[0-9]*</a:t>
            </a:r>
            <a:endParaRPr lang="en-US" sz="3200" b="1" noProof="1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9" name="AutoShape 7"/>
          <p:cNvSpPr>
            <a:spLocks noChangeArrowheads="1"/>
          </p:cNvSpPr>
          <p:nvPr/>
        </p:nvSpPr>
        <p:spPr bwMode="auto">
          <a:xfrm>
            <a:off x="5015303" y="2736965"/>
            <a:ext cx="2875897" cy="740010"/>
          </a:xfrm>
          <a:prstGeom prst="wedgeRoundRectCallout">
            <a:avLst>
              <a:gd name="adj1" fmla="val -176402"/>
              <a:gd name="adj2" fmla="val 3816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No match</a:t>
            </a:r>
          </a:p>
        </p:txBody>
      </p:sp>
      <p:pic>
        <p:nvPicPr>
          <p:cNvPr id="31" name="Picture 2" descr="http://www.veryicon.com/icon/png/System/Software/User%20group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0412" y="4572000"/>
            <a:ext cx="2057400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AutoShape 7"/>
          <p:cNvSpPr>
            <a:spLocks noChangeArrowheads="1"/>
          </p:cNvSpPr>
          <p:nvPr/>
        </p:nvSpPr>
        <p:spPr bwMode="auto">
          <a:xfrm>
            <a:off x="5181415" y="5485163"/>
            <a:ext cx="2875897" cy="740010"/>
          </a:xfrm>
          <a:prstGeom prst="wedgeRoundRectCallout">
            <a:avLst>
              <a:gd name="adj1" fmla="val -87084"/>
              <a:gd name="adj2" fmla="val 814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Both match</a:t>
            </a:r>
          </a:p>
        </p:txBody>
      </p:sp>
    </p:spTree>
    <p:extLst>
      <p:ext uri="{BB962C8B-B14F-4D97-AF65-F5344CB8AC3E}">
        <p14:creationId xmlns:p14="http://schemas.microsoft.com/office/powerpoint/2010/main" val="3129255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9" grpId="0" animBg="1"/>
      <p:bldP spid="30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990600"/>
            <a:ext cx="11804822" cy="55703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?</a:t>
            </a:r>
            <a:r>
              <a:rPr lang="en-US" noProof="1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noProof="1">
                <a:cs typeface="Consolas" panose="020B0609020204030204" pitchFamily="49" charset="0"/>
              </a:rPr>
              <a:t>- Matches the previous element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zero </a:t>
            </a:r>
            <a:r>
              <a:rPr lang="en-US" noProof="1">
                <a:cs typeface="Consolas" panose="020B0609020204030204" pitchFamily="49" charset="0"/>
              </a:rPr>
              <a:t>or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one </a:t>
            </a:r>
            <a:r>
              <a:rPr lang="en-US" noProof="1">
                <a:cs typeface="Consolas" panose="020B0609020204030204" pitchFamily="49" charset="0"/>
              </a:rPr>
              <a:t>time</a:t>
            </a:r>
          </a:p>
          <a:p>
            <a:pPr>
              <a:lnSpc>
                <a:spcPct val="100000"/>
              </a:lnSpc>
            </a:pPr>
            <a:endParaRPr lang="en-US" noProof="1">
              <a:cs typeface="Consolas" panose="020B0609020204030204" pitchFamily="49" charset="0"/>
            </a:endParaRPr>
          </a:p>
          <a:p>
            <a:pPr>
              <a:lnSpc>
                <a:spcPct val="100000"/>
              </a:lnSpc>
            </a:pPr>
            <a:endParaRPr lang="en-US" noProof="1"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noProof="1">
              <a:cs typeface="Consolas" panose="020B0609020204030204" pitchFamily="49" charset="0"/>
            </a:endParaRPr>
          </a:p>
          <a:p>
            <a:pPr>
              <a:lnSpc>
                <a:spcPct val="100000"/>
              </a:lnSpc>
            </a:pP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{min length, max length}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- </a:t>
            </a:r>
            <a:r>
              <a:rPr lang="en-US" noProof="1">
                <a:cs typeface="Consolas" panose="020B0609020204030204" pitchFamily="49" charset="0"/>
              </a:rPr>
              <a:t>Exact quantifiers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Quantifiers (2)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36612" y="2437409"/>
            <a:ext cx="10515602" cy="107721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  <a:r>
              <a:rPr lang="en-US" sz="3200" b="1" noProof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59885976002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836612" y="1700258"/>
            <a:ext cx="10515602" cy="5847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92D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\+</a:t>
            </a:r>
            <a:r>
              <a:rPr lang="en-US" sz="3200" b="1" noProof="1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[0-9]?</a:t>
            </a:r>
            <a:endParaRPr lang="en-US" sz="3200" b="1" noProof="1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836612" y="5156751"/>
            <a:ext cx="10515602" cy="107721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  <a:r>
              <a:rPr lang="en-US" sz="3200" b="1" noProof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359885976002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  <a:r>
              <a:rPr lang="en-US" sz="3200" b="1" noProof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0885976002</a:t>
            </a: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836612" y="4419600"/>
            <a:ext cx="10515602" cy="5847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92D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\+</a:t>
            </a:r>
            <a:r>
              <a:rPr lang="en-US" sz="3200" b="1" noProof="1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[0-9]</a:t>
            </a:r>
            <a:r>
              <a:rPr lang="en-GB" sz="3200" b="1" noProof="1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{10,12}</a:t>
            </a:r>
            <a:endParaRPr lang="en-US" sz="3200" b="1" noProof="1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6" name="AutoShape 7"/>
          <p:cNvSpPr>
            <a:spLocks noChangeArrowheads="1"/>
          </p:cNvSpPr>
          <p:nvPr/>
        </p:nvSpPr>
        <p:spPr bwMode="auto">
          <a:xfrm>
            <a:off x="7161212" y="2606013"/>
            <a:ext cx="2875897" cy="740010"/>
          </a:xfrm>
          <a:prstGeom prst="wedgeRoundRectCallout">
            <a:avLst>
              <a:gd name="adj1" fmla="val -155167"/>
              <a:gd name="adj2" fmla="val 277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Both match</a:t>
            </a:r>
          </a:p>
        </p:txBody>
      </p:sp>
      <p:pic>
        <p:nvPicPr>
          <p:cNvPr id="17" name="Picture 2" descr="http://www.veryicon.com/icon/png/System/Software/User%20group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0412" y="4572000"/>
            <a:ext cx="2057400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6533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 animBg="1"/>
      <p:bldP spid="1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dirty="0"/>
              <a:t>Extract all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integer numbers</a:t>
            </a:r>
            <a:r>
              <a:rPr lang="en-US" dirty="0"/>
              <a:t> from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given text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Ignore </a:t>
            </a:r>
            <a:r>
              <a:rPr lang="en-US" dirty="0"/>
              <a:t>signs or decimal separators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Extract Integer Numbers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836612" y="2619081"/>
            <a:ext cx="10363200" cy="132343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4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 </a:t>
            </a:r>
            <a:r>
              <a:rPr lang="en-US" sz="40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1519</a:t>
            </a:r>
            <a:r>
              <a:rPr lang="en-US" sz="4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Leonardo da Vinci died at the age of </a:t>
            </a:r>
            <a:r>
              <a:rPr lang="en-US" sz="40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67</a:t>
            </a:r>
            <a:r>
              <a:rPr lang="en-US" sz="4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836612" y="4601307"/>
            <a:ext cx="10363200" cy="132343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40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1519</a:t>
            </a:r>
            <a:r>
              <a:rPr lang="en-US" sz="4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40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67</a:t>
            </a:r>
            <a:endParaRPr lang="en-US" sz="4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6" name="Right Arrow 18"/>
          <p:cNvSpPr/>
          <p:nvPr/>
        </p:nvSpPr>
        <p:spPr>
          <a:xfrm rot="5400000">
            <a:off x="5827712" y="3886592"/>
            <a:ext cx="381000" cy="762000"/>
          </a:xfrm>
          <a:prstGeom prst="rightArrow">
            <a:avLst>
              <a:gd name="adj1" fmla="val 62371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0" name="TextBox 9"/>
          <p:cNvSpPr txBox="1"/>
          <p:nvPr/>
        </p:nvSpPr>
        <p:spPr>
          <a:xfrm>
            <a:off x="760412" y="6102124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https://judge.softuni.bg/Contests/Compete/Index/596#0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5351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760412" y="1401454"/>
            <a:ext cx="11048999" cy="457738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input = Console.ReadLine();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it-IT" sz="3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3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Regex </a:t>
            </a:r>
            <a:r>
              <a:rPr lang="it-IT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regex = new Regex("\\d+");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MatchCollection matches = regex.Matches(input);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it-IT" sz="3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foreach (Match match in matches)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3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Console.WriteLine(match</a:t>
            </a:r>
            <a:r>
              <a:rPr lang="it-IT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3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it-IT" sz="3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Extract Integer Numbers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60412" y="6102124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https://judge.softuni.bg/Contests/Compete/Index/596#0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2440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43000"/>
            <a:ext cx="11804822" cy="55703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noProof="1">
                <a:latin typeface="Calibri" panose="020F0502020204030204" pitchFamily="34" charset="0"/>
                <a:cs typeface="Calibri" panose="020F0502020204030204" pitchFamily="34" charset="0"/>
              </a:rPr>
              <a:t>Quantifiers are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greedy </a:t>
            </a:r>
            <a:r>
              <a:rPr lang="en-US" noProof="1">
                <a:latin typeface="Calibri" panose="020F0502020204030204" pitchFamily="34" charset="0"/>
                <a:cs typeface="Calibri" panose="020F0502020204030204" pitchFamily="34" charset="0"/>
              </a:rPr>
              <a:t>by default</a:t>
            </a:r>
          </a:p>
          <a:p>
            <a:pPr>
              <a:lnSpc>
                <a:spcPct val="100000"/>
              </a:lnSpc>
            </a:pPr>
            <a:endParaRPr lang="en-US" noProof="1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</a:pPr>
            <a:endParaRPr lang="en-US" noProof="1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</a:pPr>
            <a:endParaRPr lang="en-US" noProof="1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</a:pPr>
            <a:r>
              <a:rPr lang="en-US" noProof="1">
                <a:latin typeface="Calibri" panose="020F0502020204030204" pitchFamily="34" charset="0"/>
                <a:cs typeface="Calibri" panose="020F0502020204030204" pitchFamily="34" charset="0"/>
              </a:rPr>
              <a:t>Make a quantifier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lazy</a:t>
            </a:r>
            <a:r>
              <a:rPr lang="en-US" noProof="1">
                <a:latin typeface="Calibri" panose="020F0502020204030204" pitchFamily="34" charset="0"/>
                <a:cs typeface="Calibri" panose="020F0502020204030204" pitchFamily="34" charset="0"/>
              </a:rPr>
              <a:t> with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?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Lazy Quantifiers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36612" y="2844225"/>
            <a:ext cx="10515602" cy="5847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 </a:t>
            </a:r>
            <a:r>
              <a:rPr lang="en-US" sz="32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en-US" sz="3200" b="1" noProof="1">
                <a:solidFill>
                  <a:srgbClr val="FFCC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with" some "quotations</a:t>
            </a:r>
            <a:r>
              <a:rPr lang="en-US" sz="32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836612" y="2132220"/>
            <a:ext cx="10515602" cy="5847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92D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3200" b="1" noProof="1">
                <a:solidFill>
                  <a:srgbClr val="FFCC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\.+</a:t>
            </a:r>
            <a:r>
              <a:rPr lang="en-US" sz="3200" b="1" noProof="1">
                <a:solidFill>
                  <a:srgbClr val="92D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endParaRPr lang="en-US" sz="3200" b="1" noProof="1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2" name="AutoShape 7"/>
          <p:cNvSpPr>
            <a:spLocks noChangeArrowheads="1"/>
          </p:cNvSpPr>
          <p:nvPr/>
        </p:nvSpPr>
        <p:spPr bwMode="auto">
          <a:xfrm>
            <a:off x="5027612" y="1850790"/>
            <a:ext cx="2875897" cy="740010"/>
          </a:xfrm>
          <a:prstGeom prst="wedgeRoundRectCallout">
            <a:avLst>
              <a:gd name="adj1" fmla="val -152473"/>
              <a:gd name="adj2" fmla="val 3561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Greedy repetition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836612" y="5426283"/>
            <a:ext cx="10515602" cy="5847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 </a:t>
            </a:r>
            <a:r>
              <a:rPr lang="en-US" sz="32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en-US" sz="3200" b="1" noProof="1">
                <a:solidFill>
                  <a:srgbClr val="FFCC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with</a:t>
            </a:r>
            <a:r>
              <a:rPr lang="en-US" sz="32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en-US" sz="3200" b="1" noProof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some</a:t>
            </a:r>
            <a:r>
              <a:rPr lang="en-US" sz="3200" b="1" noProof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32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en-US" sz="3200" b="1" noProof="1">
                <a:solidFill>
                  <a:srgbClr val="FFCC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quotations</a:t>
            </a:r>
            <a:r>
              <a:rPr lang="en-US" sz="32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836612" y="4724400"/>
            <a:ext cx="10515602" cy="5847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92D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3200" b="1" noProof="1">
                <a:solidFill>
                  <a:srgbClr val="FFCC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\.+?</a:t>
            </a:r>
            <a:r>
              <a:rPr lang="en-US" sz="3200" b="1" noProof="1">
                <a:solidFill>
                  <a:srgbClr val="92D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endParaRPr lang="en-US" sz="3200" b="1" noProof="1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5180012" y="4441590"/>
            <a:ext cx="2875897" cy="740010"/>
          </a:xfrm>
          <a:prstGeom prst="wedgeRoundRectCallout">
            <a:avLst>
              <a:gd name="adj1" fmla="val -150178"/>
              <a:gd name="adj2" fmla="val 3816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Lazy repetition</a:t>
            </a:r>
          </a:p>
        </p:txBody>
      </p:sp>
    </p:spTree>
    <p:extLst>
      <p:ext uri="{BB962C8B-B14F-4D97-AF65-F5344CB8AC3E}">
        <p14:creationId xmlns:p14="http://schemas.microsoft.com/office/powerpoint/2010/main" val="2419873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8" grpId="0" animBg="1"/>
      <p:bldP spid="9" grpId="0" animBg="1"/>
      <p:bldP spid="10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dirty="0"/>
              <a:t>Extract all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tags</a:t>
            </a:r>
            <a:r>
              <a:rPr lang="en-US" dirty="0"/>
              <a:t> from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given HTML</a:t>
            </a:r>
          </a:p>
          <a:p>
            <a:r>
              <a:rPr lang="en-US" dirty="0"/>
              <a:t>Read until an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END</a:t>
            </a:r>
            <a:r>
              <a:rPr lang="en-US" dirty="0"/>
              <a:t> command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Extract Tags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760412" y="2556570"/>
            <a:ext cx="5474365" cy="353943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&lt;!DOCTYPE html&gt;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 lang="en"&gt;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&lt;head&gt;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&lt;meta charset="UTF-8"&gt;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&lt;title&gt;</a:t>
            </a:r>
            <a:r>
              <a:rPr lang="en-GB" sz="2800" b="1" noProof="1">
                <a:solidFill>
                  <a:srgbClr val="FF9F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Title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&lt;/title&gt;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&lt;/head&gt;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END</a:t>
            </a: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7056337" y="2556570"/>
            <a:ext cx="4495800" cy="353943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&lt;!DOCTYPE html&gt;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 lang="en"&gt;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&lt;head&gt;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&lt;meta charset="UTF-8"&gt;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&lt;title&gt;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&lt;/title&gt;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&lt;/head&gt;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  <p:sp>
        <p:nvSpPr>
          <p:cNvPr id="16" name="Right Arrow 18"/>
          <p:cNvSpPr/>
          <p:nvPr/>
        </p:nvSpPr>
        <p:spPr>
          <a:xfrm>
            <a:off x="6455057" y="3886200"/>
            <a:ext cx="381000" cy="762000"/>
          </a:xfrm>
          <a:prstGeom prst="rightArrow">
            <a:avLst>
              <a:gd name="adj1" fmla="val 62371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0" name="TextBox 9"/>
          <p:cNvSpPr txBox="1"/>
          <p:nvPr/>
        </p:nvSpPr>
        <p:spPr>
          <a:xfrm>
            <a:off x="760412" y="6102124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https://judge.softuni.bg/Contests/Compete/Index/596#0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5516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566487" y="1337928"/>
            <a:ext cx="11395325" cy="457738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Regex regex = new Regex(</a:t>
            </a:r>
            <a:r>
              <a:rPr lang="it-IT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@"&lt;.*?&gt;"</a:t>
            </a:r>
            <a:r>
              <a:rPr lang="it-IT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3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while </a:t>
            </a:r>
            <a:r>
              <a:rPr lang="it-IT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(input != "END")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3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endParaRPr lang="it-IT" sz="3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3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it-IT" sz="3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MatchCollection </a:t>
            </a:r>
            <a:r>
              <a:rPr lang="it-IT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matches = regex.Matches(input)</a:t>
            </a:r>
            <a:r>
              <a:rPr lang="it-IT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it-IT" sz="3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foreach </a:t>
            </a:r>
            <a:r>
              <a:rPr lang="it-IT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(Match match in matches)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it-IT" sz="3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  <a:endParaRPr lang="it-IT" sz="3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it-IT" sz="3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Console.WriteLine(match</a:t>
            </a:r>
            <a:r>
              <a:rPr lang="it-IT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it-IT" sz="3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3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it-IT" sz="3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Extract Tags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60412" y="6102124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https://judge.softuni.bg/Contests/Compete/Index/596#0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8675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Basic Regex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Exercises in class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7157" y="866750"/>
            <a:ext cx="3524026" cy="3637568"/>
          </a:xfrm>
          <a:prstGeom prst="rect">
            <a:avLst/>
          </a:prstGeom>
        </p:spPr>
      </p:pic>
      <p:pic>
        <p:nvPicPr>
          <p:cNvPr id="6" name="Picture 2" descr="Related imag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9721" y="2395525"/>
            <a:ext cx="745163" cy="745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Related imag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350" y="2988637"/>
            <a:ext cx="745163" cy="745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Related imag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5360" y="2982197"/>
            <a:ext cx="745163" cy="745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Related imag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6645" y="2988637"/>
            <a:ext cx="745163" cy="745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Related imag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1805" y="2411689"/>
            <a:ext cx="745163" cy="745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elated imag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0975" y="2715444"/>
            <a:ext cx="745163" cy="745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Related imag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8049" y="2581403"/>
            <a:ext cx="745163" cy="745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Related imag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95" y="2467219"/>
            <a:ext cx="745163" cy="745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Related imag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4540" y="2982197"/>
            <a:ext cx="745163" cy="745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Related imag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8559" y="2696006"/>
            <a:ext cx="745163" cy="745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Related imag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3312" y="2718664"/>
            <a:ext cx="745163" cy="745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Related imag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9703" y="2663313"/>
            <a:ext cx="745163" cy="745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Related imag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6150" y="2715444"/>
            <a:ext cx="745163" cy="745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Related imag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7475" y="3088464"/>
            <a:ext cx="635676" cy="635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Related imag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273" y="2763140"/>
            <a:ext cx="745163" cy="745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C:\Users\Bi0GaMe\Downloads\regex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5820" y="2760907"/>
            <a:ext cx="2663136" cy="88771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7556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r>
              <a:rPr lang="en-US" sz="6000" b="1" dirty="0"/>
              <a:t/>
            </a:r>
            <a:br>
              <a:rPr lang="en-US" sz="6000" b="1" dirty="0"/>
            </a:br>
            <a:r>
              <a:rPr lang="en-US" sz="11500" b="1" dirty="0" smtClean="0"/>
              <a:t>#</a:t>
            </a:r>
            <a:r>
              <a:rPr lang="en-US" sz="11500" b="1" dirty="0" err="1" smtClean="0"/>
              <a:t>Csharp</a:t>
            </a:r>
            <a:r>
              <a:rPr lang="en-US" sz="11500" b="1" dirty="0" smtClean="0"/>
              <a:t>-Advanced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188357338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5177" y="4934368"/>
            <a:ext cx="8938472" cy="820600"/>
          </a:xfrm>
        </p:spPr>
        <p:txBody>
          <a:bodyPr/>
          <a:lstStyle/>
          <a:p>
            <a:r>
              <a:rPr lang="en-GB" noProof="1"/>
              <a:t>Special Characters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2813" y="5759585"/>
            <a:ext cx="10363200" cy="692873"/>
          </a:xfrm>
        </p:spPr>
        <p:txBody>
          <a:bodyPr/>
          <a:lstStyle/>
          <a:p>
            <a:r>
              <a:rPr lang="en-GB" dirty="0"/>
              <a:t>Reserved for Special Use</a:t>
            </a:r>
            <a:endParaRPr lang="en-US" dirty="0"/>
          </a:p>
        </p:txBody>
      </p:sp>
      <p:sp>
        <p:nvSpPr>
          <p:cNvPr id="24" name="Rectangle 23"/>
          <p:cNvSpPr>
            <a:spLocks noChangeArrowheads="1"/>
          </p:cNvSpPr>
          <p:nvPr/>
        </p:nvSpPr>
        <p:spPr bwMode="auto">
          <a:xfrm>
            <a:off x="2055814" y="2362200"/>
            <a:ext cx="8077198" cy="144655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88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[\^$.|?*+()</a:t>
            </a:r>
          </a:p>
        </p:txBody>
      </p:sp>
    </p:spTree>
    <p:extLst>
      <p:ext uri="{BB962C8B-B14F-4D97-AF65-F5344CB8AC3E}">
        <p14:creationId xmlns:p14="http://schemas.microsoft.com/office/powerpoint/2010/main" val="2076592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Special Characters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. </a:t>
            </a:r>
            <a:r>
              <a:rPr lang="en-US" dirty="0"/>
              <a:t>- Dot matches any character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| </a:t>
            </a:r>
            <a:r>
              <a:rPr lang="en-US" dirty="0"/>
              <a:t>- Pipe is a logical OR</a:t>
            </a:r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836612" y="2514600"/>
            <a:ext cx="10515602" cy="5847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  <a:r>
              <a:rPr lang="en-US" sz="3200" b="1" noProof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359 885/97-60-02</a:t>
            </a:r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836612" y="1828800"/>
            <a:ext cx="10515602" cy="5847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92D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\+</a:t>
            </a:r>
            <a:r>
              <a:rPr lang="en-US" sz="3200" b="1" noProof="1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.+</a:t>
            </a:r>
            <a:endParaRPr lang="en-US" sz="3200" b="1" noProof="1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836612" y="4603567"/>
            <a:ext cx="10515602" cy="156966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+359</a:t>
            </a:r>
            <a:r>
              <a:rPr lang="en-US" sz="3200" b="1" noProof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885/97-60-02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+359</a:t>
            </a:r>
            <a:r>
              <a:rPr lang="en-US" sz="3200" b="1" noProof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-885/97-60-02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+359/885/97-60-02</a:t>
            </a:r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836612" y="3917767"/>
            <a:ext cx="10515602" cy="5847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92D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\+359</a:t>
            </a:r>
            <a:r>
              <a:rPr lang="en-US" sz="3200" b="1" noProof="1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 |-).+</a:t>
            </a:r>
            <a:endParaRPr lang="en-US" sz="3200" b="1" noProof="1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1" name="AutoShape 7"/>
          <p:cNvSpPr>
            <a:spLocks noChangeArrowheads="1"/>
          </p:cNvSpPr>
          <p:nvPr/>
        </p:nvSpPr>
        <p:spPr bwMode="auto">
          <a:xfrm>
            <a:off x="7538099" y="4205147"/>
            <a:ext cx="2875897" cy="740010"/>
          </a:xfrm>
          <a:prstGeom prst="wedgeRoundRectCallout">
            <a:avLst>
              <a:gd name="adj1" fmla="val -143225"/>
              <a:gd name="adj2" fmla="val 17113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No match</a:t>
            </a:r>
          </a:p>
        </p:txBody>
      </p:sp>
      <p:pic>
        <p:nvPicPr>
          <p:cNvPr id="33" name="Picture 2" descr="C:\Users\Bi0GaMe\Downloads\regex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3612" y="5404273"/>
            <a:ext cx="3272736" cy="109091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1415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31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17"/>
          <p:cNvSpPr/>
          <p:nvPr/>
        </p:nvSpPr>
        <p:spPr>
          <a:xfrm>
            <a:off x="927346" y="1942949"/>
            <a:ext cx="223493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Special Characters 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[()</a:t>
            </a:r>
            <a:r>
              <a:rPr lang="en-US" dirty="0"/>
              <a:t> - Brackets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+*?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/>
              <a:t>- Quantifiers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^$</a:t>
            </a:r>
            <a:r>
              <a:rPr lang="en-US" dirty="0"/>
              <a:t> - Anchors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\/</a:t>
            </a:r>
            <a:r>
              <a:rPr lang="en-US" dirty="0"/>
              <a:t> - Slashes</a:t>
            </a:r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836612" y="2514600"/>
            <a:ext cx="10515602" cy="5847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  <a:r>
              <a:rPr lang="en-US" sz="3200" b="1" noProof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359 885/97-60-02</a:t>
            </a:r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836612" y="1828800"/>
            <a:ext cx="10515602" cy="5847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92D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\+</a:t>
            </a:r>
            <a:r>
              <a:rPr lang="en-US" sz="3200" b="1" noProof="1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([0-9/- ]+)</a:t>
            </a:r>
            <a:endParaRPr lang="en-US" sz="3200" b="1" noProof="1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7384911" y="3581400"/>
            <a:ext cx="2819400" cy="1447213"/>
          </a:xfrm>
          <a:prstGeom prst="wedgeRoundRectCallout">
            <a:avLst>
              <a:gd name="adj1" fmla="val -267251"/>
              <a:gd name="adj2" fmla="val -12932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Escape</a:t>
            </a:r>
            <a:r>
              <a:rPr lang="en-US" sz="3200" noProof="1">
                <a:solidFill>
                  <a:srgbClr val="FFFFFF"/>
                </a:solidFill>
              </a:rPr>
              <a:t> special characters with 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backslash</a:t>
            </a:r>
          </a:p>
        </p:txBody>
      </p:sp>
      <p:pic>
        <p:nvPicPr>
          <p:cNvPr id="12" name="Picture 2" descr="http://www.ready.gov/sites/default/files/Escape%20Routes%202.3.1.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1348" y="5154657"/>
            <a:ext cx="2807864" cy="116994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2035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0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^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- The match must start at the beginning of the string or line</a:t>
            </a:r>
          </a:p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- The match must occur at the end of the string or before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\n</a:t>
            </a:r>
            <a:endParaRPr lang="en-US" noProof="1">
              <a:latin typeface="+mj-lt"/>
              <a:cs typeface="Consolas" panose="020B0609020204030204" pitchFamily="49" charset="0"/>
            </a:endParaRPr>
          </a:p>
          <a:p>
            <a:pPr lvl="1"/>
            <a:endParaRPr lang="en-US" noProof="1">
              <a:latin typeface="+mj-lt"/>
              <a:cs typeface="Consolas" panose="020B0609020204030204" pitchFamily="49" charset="0"/>
            </a:endParaRPr>
          </a:p>
          <a:p>
            <a:pPr lvl="1"/>
            <a:endParaRPr lang="en-US" noProof="1">
              <a:latin typeface="+mj-lt"/>
              <a:cs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Anchors</a:t>
            </a:r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912812" y="2779455"/>
            <a:ext cx="10287000" cy="5847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^\w{6,12}$</a:t>
            </a:r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912812" y="3541455"/>
            <a:ext cx="10287000" cy="255454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short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too_long_username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!lleg@l_ch@rs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jeff_butt</a:t>
            </a:r>
            <a:endParaRPr lang="en-US" sz="3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johnny</a:t>
            </a:r>
          </a:p>
        </p:txBody>
      </p:sp>
      <p:pic>
        <p:nvPicPr>
          <p:cNvPr id="12" name="Picture 2" descr="http://www.clker.com/cliparts/c/G/w/J/u/c/tilted-anchor-th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1012" y="3886200"/>
            <a:ext cx="1625195" cy="1846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http://www.clker.com/cliparts/c/G/w/J/u/c/tilted-anchor-th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229832">
            <a:off x="9007543" y="4756421"/>
            <a:ext cx="947148" cy="1076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5195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59045"/>
            <a:ext cx="11804822" cy="5570355"/>
          </a:xfrm>
        </p:spPr>
        <p:txBody>
          <a:bodyPr/>
          <a:lstStyle/>
          <a:p>
            <a:r>
              <a:rPr lang="en-US" dirty="0"/>
              <a:t>Scan through the lines for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valid usernames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Has length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between 3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and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16</a:t>
            </a:r>
            <a:r>
              <a:rPr lang="en-US" dirty="0"/>
              <a:t> characters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Contains</a:t>
            </a:r>
            <a:r>
              <a:rPr lang="en-US" dirty="0"/>
              <a:t> letters, numbers, hyphens and underscores</a:t>
            </a:r>
          </a:p>
          <a:p>
            <a:pPr lvl="1"/>
            <a:r>
              <a:rPr lang="en-US" dirty="0"/>
              <a:t>Has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no redundant symbols</a:t>
            </a:r>
            <a:r>
              <a:rPr lang="en-US" dirty="0"/>
              <a:t> before, after or in between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Valid Usernames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1846011" y="3773031"/>
            <a:ext cx="3960000" cy="224676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sh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too_long_username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!lleg@l ch@rs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jeff_butt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END</a:t>
            </a: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6551612" y="3773031"/>
            <a:ext cx="3960000" cy="181588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invalid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invalid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invalid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valid</a:t>
            </a:r>
          </a:p>
        </p:txBody>
      </p:sp>
      <p:sp>
        <p:nvSpPr>
          <p:cNvPr id="16" name="Right Arrow 18"/>
          <p:cNvSpPr/>
          <p:nvPr/>
        </p:nvSpPr>
        <p:spPr>
          <a:xfrm>
            <a:off x="6018212" y="4267200"/>
            <a:ext cx="381000" cy="762000"/>
          </a:xfrm>
          <a:prstGeom prst="rightArrow">
            <a:avLst>
              <a:gd name="adj1" fmla="val 62371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0" name="TextBox 9"/>
          <p:cNvSpPr txBox="1"/>
          <p:nvPr/>
        </p:nvSpPr>
        <p:spPr>
          <a:xfrm>
            <a:off x="760412" y="6102124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https://judge.softuni.bg/Contests/Compete/Index/596#0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4839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760412" y="1040813"/>
            <a:ext cx="10668002" cy="471588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Regex regex = new Regex</a:t>
            </a:r>
            <a:r>
              <a:rPr lang="it-IT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(@"^[\w\d-]{3,16}$"</a:t>
            </a:r>
            <a:r>
              <a:rPr lang="it-IT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7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while </a:t>
            </a:r>
            <a:r>
              <a:rPr lang="it-IT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(input != "END")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7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endParaRPr lang="it-IT" sz="27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it-IT" sz="27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it-IT" sz="27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MatchCollection </a:t>
            </a:r>
            <a:r>
              <a:rPr lang="it-IT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matches = regex.Matches(input);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it-IT" sz="27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if </a:t>
            </a:r>
            <a:r>
              <a:rPr lang="it-IT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it-IT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matches.Count &gt; 0</a:t>
            </a:r>
            <a:r>
              <a:rPr lang="it-IT" sz="27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it-IT" sz="27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it-IT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Console.WriteLine("valid</a:t>
            </a:r>
            <a:r>
              <a:rPr lang="it-IT" sz="27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it-IT" sz="27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else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it-IT" sz="27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Console.WriteLine</a:t>
            </a:r>
            <a:r>
              <a:rPr lang="it-IT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("invalid</a:t>
            </a:r>
            <a:r>
              <a:rPr lang="it-IT" sz="27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it-IT" sz="27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it-IT" sz="27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it-IT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input = Console.ReadLine();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7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it-IT" sz="27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Valid Username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60412" y="6102124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https://judge.softuni.bg/Contests/Compete/Index/596#0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2681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5177" y="4934368"/>
            <a:ext cx="8938472" cy="820600"/>
          </a:xfrm>
        </p:spPr>
        <p:txBody>
          <a:bodyPr/>
          <a:lstStyle/>
          <a:p>
            <a:r>
              <a:rPr lang="en-GB" noProof="1"/>
              <a:t>Constructs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2813" y="5759585"/>
            <a:ext cx="10363200" cy="692873"/>
          </a:xfrm>
        </p:spPr>
        <p:txBody>
          <a:bodyPr/>
          <a:lstStyle/>
          <a:p>
            <a:r>
              <a:rPr lang="en-GB" dirty="0"/>
              <a:t>Grouping and Backreference</a:t>
            </a:r>
            <a:endParaRPr lang="en-US" dirty="0"/>
          </a:p>
        </p:txBody>
      </p:sp>
      <p:pic>
        <p:nvPicPr>
          <p:cNvPr id="2050" name="Picture 2" descr="Image result for group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1851" y="1600200"/>
            <a:ext cx="2905124" cy="2905124"/>
          </a:xfrm>
          <a:prstGeom prst="rect">
            <a:avLst/>
          </a:prstGeom>
          <a:noFill/>
          <a:effectLst>
            <a:softEdge rad="127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9530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(subexpression)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- Captures </a:t>
            </a:r>
            <a:r>
              <a:rPr lang="en-GB" noProof="1">
                <a:latin typeface="+mj-lt"/>
                <a:cs typeface="Consolas" panose="020B0609020204030204" pitchFamily="49" charset="0"/>
              </a:rPr>
              <a:t>a numbered group</a:t>
            </a:r>
          </a:p>
          <a:p>
            <a:endParaRPr lang="en-US" noProof="1">
              <a:latin typeface="+mj-lt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(?&lt;name&gt;subexpression)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- </a:t>
            </a:r>
            <a:r>
              <a:rPr lang="en-US" noProof="1"/>
              <a:t>Captures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a named group</a:t>
            </a:r>
          </a:p>
          <a:p>
            <a:endParaRPr lang="en-US" noProof="1">
              <a:latin typeface="+mj-lt"/>
              <a:cs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Grouping Constructs</a:t>
            </a: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912811" y="2133600"/>
            <a:ext cx="10287001" cy="5847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FCC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(\d{2})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</a:t>
            </a:r>
            <a:r>
              <a:rPr lang="en-US" sz="32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(\w{3})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</a:t>
            </a:r>
            <a:r>
              <a:rPr lang="en-US" sz="3200" b="1" noProof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(\d{4})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912811" y="2844225"/>
            <a:ext cx="10287001" cy="5847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FCC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22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</a:t>
            </a:r>
            <a:r>
              <a:rPr lang="en-US" sz="32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Jan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</a:t>
            </a:r>
            <a:r>
              <a:rPr lang="en-US" sz="3200" b="1" noProof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2015</a:t>
            </a:r>
          </a:p>
        </p:txBody>
      </p:sp>
      <p:sp>
        <p:nvSpPr>
          <p:cNvPr id="20" name="AutoShape 23"/>
          <p:cNvSpPr>
            <a:spLocks noChangeArrowheads="1"/>
          </p:cNvSpPr>
          <p:nvPr/>
        </p:nvSpPr>
        <p:spPr bwMode="auto">
          <a:xfrm>
            <a:off x="6551612" y="1905000"/>
            <a:ext cx="4205438" cy="1883578"/>
          </a:xfrm>
          <a:prstGeom prst="wedgeRoundRectCallout">
            <a:avLst>
              <a:gd name="adj1" fmla="val -120721"/>
              <a:gd name="adj2" fmla="val 15351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90000" bIns="72000">
            <a:spAutoFit/>
          </a:bodyPr>
          <a:lstStyle/>
          <a:p>
            <a:pPr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dirty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Group 0 = </a:t>
            </a:r>
            <a:r>
              <a:rPr lang="en-US" sz="2800" b="1" noProof="1">
                <a:solidFill>
                  <a:srgbClr val="FFCC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22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</a:t>
            </a:r>
            <a:r>
              <a:rPr lang="en-US" sz="28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Jan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</a:t>
            </a:r>
            <a:r>
              <a:rPr lang="en-US" sz="2800" b="1" noProof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2015</a:t>
            </a:r>
            <a:endParaRPr lang="en-US" sz="2800" dirty="0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  <a:p>
            <a:pPr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dirty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Group 1 = </a:t>
            </a:r>
            <a:r>
              <a:rPr lang="en-US" sz="2800" b="1" noProof="1">
                <a:solidFill>
                  <a:srgbClr val="FFCC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22</a:t>
            </a:r>
            <a:r>
              <a:rPr lang="en-US" sz="2800" dirty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br>
              <a:rPr lang="en-US" sz="2800" dirty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</a:br>
            <a:r>
              <a:rPr lang="en-US" sz="2800" dirty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Group 2 = </a:t>
            </a:r>
            <a:r>
              <a:rPr lang="en-US" sz="28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Jan</a:t>
            </a:r>
            <a:r>
              <a:rPr lang="en-US" sz="2800" dirty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/>
            </a:r>
            <a:br>
              <a:rPr lang="en-US" sz="2800" dirty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</a:br>
            <a:r>
              <a:rPr lang="en-US" sz="2800" dirty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Group 3 = </a:t>
            </a:r>
            <a:r>
              <a:rPr lang="en-US" sz="2800" b="1" noProof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2015</a:t>
            </a:r>
            <a:endParaRPr lang="bg-BG" sz="2800" dirty="0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912811" y="4876800"/>
            <a:ext cx="10287001" cy="5847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FCC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\d{2}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</a:t>
            </a:r>
            <a:r>
              <a:rPr lang="en-US" sz="32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(?&lt;month&gt;\w{3})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</a:t>
            </a:r>
            <a:r>
              <a:rPr lang="en-US" sz="3200" b="1" noProof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\d{4}</a:t>
            </a:r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auto">
          <a:xfrm>
            <a:off x="912811" y="5587425"/>
            <a:ext cx="10287001" cy="5847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FCC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22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</a:t>
            </a:r>
            <a:r>
              <a:rPr lang="en-US" sz="32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Jan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</a:t>
            </a:r>
            <a:r>
              <a:rPr lang="en-US" sz="3200" b="1" noProof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2015</a:t>
            </a:r>
          </a:p>
        </p:txBody>
      </p:sp>
      <p:sp>
        <p:nvSpPr>
          <p:cNvPr id="23" name="AutoShape 23"/>
          <p:cNvSpPr>
            <a:spLocks noChangeArrowheads="1"/>
          </p:cNvSpPr>
          <p:nvPr/>
        </p:nvSpPr>
        <p:spPr bwMode="auto">
          <a:xfrm>
            <a:off x="5408612" y="5530858"/>
            <a:ext cx="4724400" cy="1032281"/>
          </a:xfrm>
          <a:prstGeom prst="wedgeRoundRectCallout">
            <a:avLst>
              <a:gd name="adj1" fmla="val -89888"/>
              <a:gd name="adj2" fmla="val 788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90000" bIns="72000">
            <a:spAutoFit/>
          </a:bodyPr>
          <a:lstStyle/>
          <a:p>
            <a:pPr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dirty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Group 0 = </a:t>
            </a:r>
            <a:r>
              <a:rPr lang="en-US" sz="2800" b="1" noProof="1">
                <a:solidFill>
                  <a:srgbClr val="FFCC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22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</a:t>
            </a:r>
            <a:r>
              <a:rPr lang="en-US" sz="28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Jan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</a:t>
            </a:r>
            <a:r>
              <a:rPr lang="en-US" sz="2800" b="1" noProof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2015</a:t>
            </a:r>
            <a:endParaRPr lang="en-US" sz="2800" dirty="0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  <a:p>
            <a:pPr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dirty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Group "month" = </a:t>
            </a:r>
            <a:r>
              <a:rPr lang="en-US" sz="28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Jan</a:t>
            </a:r>
            <a:endParaRPr lang="bg-BG" sz="2800" dirty="0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4213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59045"/>
            <a:ext cx="11804822" cy="5570355"/>
          </a:xfrm>
        </p:spPr>
        <p:txBody>
          <a:bodyPr/>
          <a:lstStyle/>
          <a:p>
            <a:r>
              <a:rPr lang="en-US" dirty="0"/>
              <a:t>Scan through the lines for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valid times</a:t>
            </a:r>
          </a:p>
          <a:p>
            <a:r>
              <a:rPr lang="en-US" dirty="0"/>
              <a:t>Valid time:</a:t>
            </a:r>
          </a:p>
          <a:p>
            <a:pPr lvl="1"/>
            <a:r>
              <a:rPr lang="en-US" dirty="0"/>
              <a:t>is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 the interval</a:t>
            </a:r>
            <a:r>
              <a:rPr lang="en-US" dirty="0"/>
              <a:t> </a:t>
            </a:r>
            <a:r>
              <a:rPr lang="en-US" dirty="0" smtClean="0"/>
              <a:t>00:00:00 </a:t>
            </a:r>
            <a:r>
              <a:rPr lang="en-US" dirty="0"/>
              <a:t>AM to 11:59:59 PM</a:t>
            </a:r>
          </a:p>
          <a:p>
            <a:pPr lvl="1"/>
            <a:r>
              <a:rPr lang="en-US" dirty="0"/>
              <a:t>has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no redundant symbols</a:t>
            </a:r>
            <a:r>
              <a:rPr lang="en-US" dirty="0"/>
              <a:t> before, after or in between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Valid Time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1674812" y="3752733"/>
            <a:ext cx="3960000" cy="224676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11:33:24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AM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33:12:11 PM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inv 23:52:34 AM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00:13:23     PM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END</a:t>
            </a: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6551612" y="3773031"/>
            <a:ext cx="3960000" cy="181588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valid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invalid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invalid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invalid</a:t>
            </a:r>
          </a:p>
        </p:txBody>
      </p:sp>
      <p:sp>
        <p:nvSpPr>
          <p:cNvPr id="16" name="Right Arrow 18"/>
          <p:cNvSpPr/>
          <p:nvPr/>
        </p:nvSpPr>
        <p:spPr>
          <a:xfrm>
            <a:off x="6018212" y="4267200"/>
            <a:ext cx="381000" cy="762000"/>
          </a:xfrm>
          <a:prstGeom prst="rightArrow">
            <a:avLst>
              <a:gd name="adj1" fmla="val 62371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pic>
        <p:nvPicPr>
          <p:cNvPr id="1028" name="Picture 4" descr="Image result for clock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2412" y="1219200"/>
            <a:ext cx="18288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760412" y="6102124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3"/>
              </a:rPr>
              <a:t>https://judge.softuni.bg/Contests/Compete/Index/596#0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1715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428822" y="914400"/>
            <a:ext cx="11566412" cy="574694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Regex regex = new 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Regex</a:t>
            </a:r>
            <a:b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(@"^([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01][0-9]):([012345][0-9]):([012345][0-9]) [AP]M$");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while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(input != "END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Match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match = regex.Match(input);</a:t>
            </a:r>
            <a:endParaRPr lang="en-GB" sz="28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if 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match.Success</a:t>
            </a:r>
            <a:r>
              <a:rPr lang="en-GB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endParaRPr lang="bg-BG" sz="28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if 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IsValidTime(match</a:t>
            </a:r>
            <a:r>
              <a:rPr lang="en-GB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en-GB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endParaRPr lang="bg-BG" sz="28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Console.WriteLine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("valid</a:t>
            </a:r>
            <a:r>
              <a:rPr lang="en-GB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");</a:t>
            </a:r>
            <a:endParaRPr lang="bg-BG" sz="28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else</a:t>
            </a:r>
            <a:endParaRPr lang="bg-BG" sz="28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Console.WriteLine("invalid");</a:t>
            </a:r>
            <a:endParaRPr lang="bg-BG" sz="28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else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GB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("invalid</a:t>
            </a:r>
            <a:r>
              <a:rPr lang="en-GB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it-IT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Valid Time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16128" y="6229744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Check </a:t>
            </a:r>
            <a:r>
              <a:rPr lang="en-US" dirty="0"/>
              <a:t>your solution here: </a:t>
            </a:r>
            <a:r>
              <a:rPr lang="en-US" dirty="0">
                <a:hlinkClick r:id="rId2"/>
              </a:rPr>
              <a:t>https://judge.softuni.bg/Contests/Compete/Index/596#0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9485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Regular Expressions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is regex?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912812" y="2667000"/>
            <a:ext cx="10363202" cy="110799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66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(?&lt;=\.)</a:t>
            </a:r>
            <a:r>
              <a:rPr lang="en-US" sz="6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6600" b="1" noProof="1">
                <a:solidFill>
                  <a:srgbClr val="FFCC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{2,}</a:t>
            </a:r>
            <a:r>
              <a:rPr lang="en-US" sz="6600" b="1" noProof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(?=[A-Z])</a:t>
            </a:r>
          </a:p>
        </p:txBody>
      </p:sp>
    </p:spTree>
    <p:extLst>
      <p:ext uri="{BB962C8B-B14F-4D97-AF65-F5344CB8AC3E}">
        <p14:creationId xmlns:p14="http://schemas.microsoft.com/office/powerpoint/2010/main" val="1951195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684212" y="1016903"/>
            <a:ext cx="10668000" cy="531605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static bool IsValidTime(Match clock)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int </a:t>
            </a:r>
            <a:r>
              <a:rPr lang="it-IT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hours = int.Parse(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clock.Groups[1].Value</a:t>
            </a:r>
            <a:r>
              <a:rPr lang="it-IT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int </a:t>
            </a:r>
            <a:r>
              <a:rPr lang="it-IT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minutes = int.Parse(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clock.Groups[2].Value</a:t>
            </a:r>
            <a:r>
              <a:rPr lang="it-IT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int </a:t>
            </a:r>
            <a:r>
              <a:rPr lang="it-IT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seconds = int.Parse(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clock.Groups[3].Value</a:t>
            </a:r>
            <a:r>
              <a:rPr lang="it-IT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if </a:t>
            </a:r>
            <a:r>
              <a:rPr lang="it-IT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(hours &gt;= 0 &amp;&amp; hours &lt; 12</a:t>
            </a:r>
            <a:r>
              <a:rPr lang="it-IT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it-IT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if </a:t>
            </a:r>
            <a:r>
              <a:rPr lang="it-IT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(minutes &gt;= 0 &amp;&amp; minutes &lt; 60</a:t>
            </a:r>
            <a:r>
              <a:rPr lang="it-IT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it-IT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if </a:t>
            </a:r>
            <a:r>
              <a:rPr lang="it-IT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(seconds &gt;= 0 &amp;&amp; seconds &lt; 60</a:t>
            </a:r>
            <a:r>
              <a:rPr lang="it-IT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it-IT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return </a:t>
            </a:r>
            <a:r>
              <a:rPr lang="it-IT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true</a:t>
            </a:r>
            <a:r>
              <a:rPr lang="it-IT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it-IT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return </a:t>
            </a:r>
            <a:r>
              <a:rPr lang="it-IT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false</a:t>
            </a:r>
            <a:r>
              <a:rPr lang="it-IT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Valid Time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60412" y="6294169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https://judge.softuni.bg/Contests/Compete/Index/596#0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8396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(?:subexpression)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</a:t>
            </a:r>
            <a:r>
              <a:rPr lang="en-US" sz="3200" noProof="1">
                <a:cs typeface="Consolas" panose="020B0609020204030204" pitchFamily="49" charset="0"/>
              </a:rPr>
              <a:t>–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Defines a non-capturing group</a:t>
            </a:r>
          </a:p>
          <a:p>
            <a:endParaRPr lang="en-US" noProof="1">
              <a:latin typeface="+mj-lt"/>
              <a:cs typeface="Consolas" panose="020B0609020204030204" pitchFamily="49" charset="0"/>
            </a:endParaRPr>
          </a:p>
          <a:p>
            <a:endParaRPr lang="en-US" noProof="1">
              <a:latin typeface="+mj-lt"/>
              <a:cs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Grouping Constructs (2)</a:t>
            </a: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912811" y="2209800"/>
            <a:ext cx="10287001" cy="70788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4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^(</a:t>
            </a:r>
            <a:r>
              <a:rPr lang="en-US" sz="4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?:</a:t>
            </a:r>
            <a:r>
              <a:rPr lang="en-US" sz="4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Hi|hello),\s*</a:t>
            </a:r>
            <a:r>
              <a:rPr lang="en-US" sz="40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(\w+)</a:t>
            </a:r>
            <a:r>
              <a:rPr lang="en-US" sz="4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912811" y="3124200"/>
            <a:ext cx="10287001" cy="70788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4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Hi, </a:t>
            </a:r>
            <a:r>
              <a:rPr lang="en-US" sz="40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Peter</a:t>
            </a:r>
          </a:p>
        </p:txBody>
      </p:sp>
      <p:sp>
        <p:nvSpPr>
          <p:cNvPr id="15" name="AutoShape 23"/>
          <p:cNvSpPr>
            <a:spLocks noChangeArrowheads="1"/>
          </p:cNvSpPr>
          <p:nvPr/>
        </p:nvSpPr>
        <p:spPr bwMode="auto">
          <a:xfrm>
            <a:off x="6475412" y="3429000"/>
            <a:ext cx="4205438" cy="1457930"/>
          </a:xfrm>
          <a:prstGeom prst="wedgeRoundRectCallout">
            <a:avLst>
              <a:gd name="adj1" fmla="val -115049"/>
              <a:gd name="adj2" fmla="val -47368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90000" bIns="72000">
            <a:spAutoFit/>
          </a:bodyPr>
          <a:lstStyle/>
          <a:p>
            <a:pPr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dirty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Group 0 =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Hi, </a:t>
            </a:r>
            <a:r>
              <a:rPr lang="en-US" sz="28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Peter</a:t>
            </a:r>
            <a:endParaRPr lang="en-US" sz="2800" dirty="0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  <a:p>
            <a:pPr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dirty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Group 1 = </a:t>
            </a:r>
            <a:r>
              <a:rPr lang="en-US" sz="28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Peter</a:t>
            </a:r>
          </a:p>
          <a:p>
            <a:pPr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dirty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Ungrouped =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Hi</a:t>
            </a:r>
            <a:endParaRPr lang="bg-BG" sz="2800" dirty="0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8255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\number</a:t>
            </a:r>
            <a:r>
              <a:rPr lang="en-US" noProof="1">
                <a:cs typeface="Consolas" panose="020B0609020204030204" pitchFamily="49" charset="0"/>
              </a:rPr>
              <a:t> – matches the value of a numbered group</a:t>
            </a:r>
          </a:p>
          <a:p>
            <a:endParaRPr lang="en-US" noProof="1">
              <a:cs typeface="Consolas" panose="020B0609020204030204" pitchFamily="49" charset="0"/>
            </a:endParaRPr>
          </a:p>
          <a:p>
            <a:endParaRPr lang="en-US" noProof="1">
              <a:cs typeface="Consolas" panose="020B0609020204030204" pitchFamily="49" charset="0"/>
            </a:endParaRPr>
          </a:p>
          <a:p>
            <a:endParaRPr lang="en-US" noProof="1">
              <a:cs typeface="Consolas" panose="020B0609020204030204" pitchFamily="49" charset="0"/>
            </a:endParaRPr>
          </a:p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\k&lt;name&gt;</a:t>
            </a:r>
            <a:r>
              <a:rPr lang="en-US" noProof="1">
                <a:cs typeface="Consolas" panose="020B0609020204030204" pitchFamily="49" charset="0"/>
              </a:rPr>
              <a:t> – matches the value of a named group</a:t>
            </a:r>
          </a:p>
          <a:p>
            <a:endParaRPr lang="en-US" noProof="1">
              <a:cs typeface="Consolas" panose="020B0609020204030204" pitchFamily="49" charset="0"/>
            </a:endParaRPr>
          </a:p>
          <a:p>
            <a:endParaRPr lang="en-US" noProof="1">
              <a:cs typeface="Consolas" panose="020B0609020204030204" pitchFamily="49" charset="0"/>
            </a:endParaRPr>
          </a:p>
          <a:p>
            <a:endParaRPr lang="en-US" noProof="1">
              <a:cs typeface="Consolas" panose="020B0609020204030204" pitchFamily="49" charset="0"/>
            </a:endParaRPr>
          </a:p>
          <a:p>
            <a:endParaRPr lang="en-US" noProof="1">
              <a:latin typeface="+mj-lt"/>
              <a:cs typeface="Consolas" panose="020B0609020204030204" pitchFamily="49" charset="0"/>
            </a:endParaRPr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912810" y="4656598"/>
            <a:ext cx="10287001" cy="5847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\d{2}</a:t>
            </a:r>
            <a:r>
              <a:rPr lang="en-US" sz="32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(?&lt;del&gt;-|\/)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\d{2}</a:t>
            </a:r>
            <a:r>
              <a:rPr lang="en-US" sz="32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\k&lt;del&gt;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\d{4}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Backreference Constructs</a:t>
            </a:r>
          </a:p>
        </p:txBody>
      </p:sp>
      <p:sp>
        <p:nvSpPr>
          <p:cNvPr id="24" name="Rectangle 23"/>
          <p:cNvSpPr>
            <a:spLocks noChangeArrowheads="1"/>
          </p:cNvSpPr>
          <p:nvPr/>
        </p:nvSpPr>
        <p:spPr bwMode="auto">
          <a:xfrm>
            <a:off x="912810" y="1905000"/>
            <a:ext cx="10287001" cy="5847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\d{2}</a:t>
            </a:r>
            <a:r>
              <a:rPr lang="en-US" sz="32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(-|\/)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\d{2}</a:t>
            </a:r>
            <a:r>
              <a:rPr lang="en-US" sz="32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\1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\d{4}</a:t>
            </a:r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912811" y="2667541"/>
            <a:ext cx="10287001" cy="107721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22</a:t>
            </a:r>
            <a:r>
              <a:rPr lang="en-US" sz="32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12</a:t>
            </a:r>
            <a:r>
              <a:rPr lang="en-US" sz="32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2015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05</a:t>
            </a:r>
            <a:r>
              <a:rPr lang="en-US" sz="32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08</a:t>
            </a:r>
            <a:r>
              <a:rPr lang="en-US" sz="32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2016</a:t>
            </a:r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912811" y="5419139"/>
            <a:ext cx="10287001" cy="107721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22</a:t>
            </a:r>
            <a:r>
              <a:rPr lang="en-US" sz="32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12</a:t>
            </a:r>
            <a:r>
              <a:rPr lang="en-US" sz="32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2015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05</a:t>
            </a:r>
            <a:r>
              <a:rPr lang="en-US" sz="32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08</a:t>
            </a:r>
            <a:r>
              <a:rPr lang="en-US" sz="32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2016</a:t>
            </a:r>
          </a:p>
        </p:txBody>
      </p:sp>
      <p:sp>
        <p:nvSpPr>
          <p:cNvPr id="22" name="AutoShape 23"/>
          <p:cNvSpPr>
            <a:spLocks noChangeArrowheads="1"/>
          </p:cNvSpPr>
          <p:nvPr/>
        </p:nvSpPr>
        <p:spPr bwMode="auto">
          <a:xfrm>
            <a:off x="6537174" y="2320519"/>
            <a:ext cx="4205438" cy="1032281"/>
          </a:xfrm>
          <a:prstGeom prst="wedgeRoundRectCallout">
            <a:avLst>
              <a:gd name="adj1" fmla="val -125448"/>
              <a:gd name="adj2" fmla="val 40385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90000" bIns="72000">
            <a:spAutoFit/>
          </a:bodyPr>
          <a:lstStyle/>
          <a:p>
            <a:pPr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Group 0 = </a:t>
            </a:r>
            <a:r>
              <a:rPr lang="en-US" sz="2800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Whole Match</a:t>
            </a:r>
            <a:endParaRPr lang="en-US" sz="2800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  <a:p>
            <a:pPr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Group 1 = </a:t>
            </a:r>
            <a:r>
              <a:rPr lang="en-US" sz="28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or </a:t>
            </a:r>
            <a:r>
              <a:rPr lang="en-US" sz="28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</a:t>
            </a:r>
            <a:endParaRPr lang="bg-BG" sz="2800" dirty="0">
              <a:solidFill>
                <a:srgbClr val="92D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23" name="AutoShape 23"/>
          <p:cNvSpPr>
            <a:spLocks noChangeArrowheads="1"/>
          </p:cNvSpPr>
          <p:nvPr/>
        </p:nvSpPr>
        <p:spPr bwMode="auto">
          <a:xfrm>
            <a:off x="6537174" y="5689195"/>
            <a:ext cx="4205438" cy="1032281"/>
          </a:xfrm>
          <a:prstGeom prst="wedgeRoundRectCallout">
            <a:avLst>
              <a:gd name="adj1" fmla="val -125448"/>
              <a:gd name="adj2" fmla="val -27976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90000" bIns="72000">
            <a:spAutoFit/>
          </a:bodyPr>
          <a:lstStyle/>
          <a:p>
            <a:pPr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Group 0 = </a:t>
            </a:r>
            <a:r>
              <a:rPr lang="en-US" sz="2800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Whole Match</a:t>
            </a:r>
            <a:endParaRPr lang="en-US" sz="2800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  <a:p>
            <a:pPr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Group 1 = </a:t>
            </a:r>
            <a:r>
              <a:rPr lang="en-US" sz="28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or </a:t>
            </a:r>
            <a:r>
              <a:rPr lang="en-US" sz="28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</a:t>
            </a:r>
            <a:endParaRPr lang="bg-BG" sz="2800" dirty="0">
              <a:solidFill>
                <a:srgbClr val="92D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1529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59045"/>
            <a:ext cx="11804822" cy="5570355"/>
          </a:xfrm>
        </p:spPr>
        <p:txBody>
          <a:bodyPr/>
          <a:lstStyle/>
          <a:p>
            <a:r>
              <a:rPr lang="en-US" dirty="0"/>
              <a:t>Extract all quotations from a text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Valid quotation </a:t>
            </a:r>
            <a:r>
              <a:rPr lang="en-US" dirty="0"/>
              <a:t>starts and ends with:</a:t>
            </a:r>
          </a:p>
          <a:p>
            <a:pPr lvl="2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Single</a:t>
            </a:r>
            <a:r>
              <a:rPr lang="en-US" dirty="0"/>
              <a:t> quotes</a:t>
            </a:r>
          </a:p>
          <a:p>
            <a:pPr lvl="2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Double</a:t>
            </a:r>
            <a:r>
              <a:rPr lang="en-US" dirty="0"/>
              <a:t> quotes</a:t>
            </a:r>
          </a:p>
          <a:p>
            <a:pPr lvl="2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Similar</a:t>
            </a:r>
            <a:r>
              <a:rPr lang="en-US" dirty="0"/>
              <a:t> kind of quotes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Extract Quotations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3745144" y="2557737"/>
            <a:ext cx="8029378" cy="95410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</a:t>
            </a:r>
            <a:r>
              <a:rPr lang="en-GB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href='/' 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id="home"&gt;Home&lt;/a&gt;&lt;a class="selected"&lt;/a&gt;&lt;a href = '/forum'&gt;</a:t>
            </a: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5103812" y="3739361"/>
            <a:ext cx="6670710" cy="181588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home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selected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/forum</a:t>
            </a:r>
          </a:p>
        </p:txBody>
      </p:sp>
      <p:sp>
        <p:nvSpPr>
          <p:cNvPr id="5" name="Arrow: Bent-Up 4"/>
          <p:cNvSpPr/>
          <p:nvPr/>
        </p:nvSpPr>
        <p:spPr>
          <a:xfrm rot="16200000" flipH="1">
            <a:off x="10617859" y="4148953"/>
            <a:ext cx="906506" cy="990600"/>
          </a:xfrm>
          <a:prstGeom prst="bentUpArrow">
            <a:avLst>
              <a:gd name="adj1" fmla="val 32953"/>
              <a:gd name="adj2" fmla="val 38617"/>
              <a:gd name="adj3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6" name="AutoShape 2" descr="Image result for quotes icon"/>
          <p:cNvSpPr>
            <a:spLocks noChangeAspect="1" noChangeArrowheads="1"/>
          </p:cNvSpPr>
          <p:nvPr/>
        </p:nvSpPr>
        <p:spPr bwMode="auto">
          <a:xfrm>
            <a:off x="5942013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3078" name="Picture 6" descr="Image result for quotes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640922" y="1381027"/>
            <a:ext cx="1070907" cy="954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 descr="Image result for quotes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10703615" y="1381027"/>
            <a:ext cx="1070907" cy="954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760412" y="6102124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3"/>
              </a:rPr>
              <a:t>https://judge.softuni.bg/Contests/Compete/Index/596#0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7681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760412" y="1213811"/>
            <a:ext cx="10972799" cy="457738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input = Console.ReadLine();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it-IT" sz="3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3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Regex </a:t>
            </a:r>
            <a:r>
              <a:rPr lang="it-IT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regex = new Regex(</a:t>
            </a:r>
            <a:r>
              <a:rPr lang="it-IT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"(\"|')(.*?)\\1"</a:t>
            </a:r>
            <a:r>
              <a:rPr lang="it-IT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3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MatchCollection </a:t>
            </a:r>
            <a:r>
              <a:rPr lang="it-IT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matches = regex.Matches(input);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it-IT" sz="3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3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foreach </a:t>
            </a:r>
            <a:r>
              <a:rPr lang="it-IT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(Match match in matches)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3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it-IT" sz="3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Console.WriteLine(</a:t>
            </a:r>
            <a:r>
              <a:rPr lang="it-IT" sz="3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match.Groups[2</a:t>
            </a:r>
            <a:r>
              <a:rPr lang="it-IT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].Value</a:t>
            </a:r>
            <a:r>
              <a:rPr lang="it-IT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3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it-IT" sz="3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US" dirty="0"/>
              <a:t>Solution: Extract Quotations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60412" y="6102124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https://judge.softuni.bg/Contests/Compete/Index/596#0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4117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953000"/>
            <a:ext cx="8938472" cy="820600"/>
          </a:xfrm>
        </p:spPr>
        <p:txBody>
          <a:bodyPr/>
          <a:lstStyle/>
          <a:p>
            <a:r>
              <a:rPr lang="en-US" noProof="1"/>
              <a:t>Regex Constructs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Exercises in class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7157" y="866750"/>
            <a:ext cx="3524026" cy="363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684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  <a:endParaRPr lang="bg-BG" dirty="0"/>
          </a:p>
        </p:txBody>
      </p:sp>
      <p:sp>
        <p:nvSpPr>
          <p:cNvPr id="43417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Regular expressions </a:t>
            </a:r>
            <a:r>
              <a:rPr lang="en-US" dirty="0"/>
              <a:t>describe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patterns</a:t>
            </a:r>
            <a:r>
              <a:rPr lang="en-US" dirty="0"/>
              <a:t> for</a:t>
            </a:r>
          </a:p>
          <a:p>
            <a:pPr marL="0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en-US" dirty="0"/>
              <a:t>searching through text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dirty="0"/>
              <a:t>Define special characters, operators and </a:t>
            </a:r>
          </a:p>
          <a:p>
            <a:pPr marL="0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en-US" sz="3200" dirty="0"/>
              <a:t>constructs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dirty="0"/>
              <a:t>Powerful tool for extracting or validating data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dirty="0"/>
              <a:t>Java provides a built-in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Regex</a:t>
            </a:r>
            <a:r>
              <a:rPr lang="en-US" dirty="0"/>
              <a:t> classes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46</a:t>
            </a:fld>
            <a:endParaRPr lang="en-US" dirty="0"/>
          </a:p>
        </p:txBody>
      </p:sp>
      <p:pic>
        <p:nvPicPr>
          <p:cNvPr id="6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0209" y="1295400"/>
            <a:ext cx="2819400" cy="2091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8755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1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1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1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1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hlinkClick r:id="rId3"/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268370" y="2609875"/>
            <a:ext cx="2438400" cy="1118920"/>
          </a:xfrm>
          <a:prstGeom prst="roundRect">
            <a:avLst>
              <a:gd name="adj" fmla="val 3159"/>
            </a:avLst>
          </a:prstGeom>
        </p:spPr>
      </p:pic>
      <p:pic>
        <p:nvPicPr>
          <p:cNvPr id="7" name="Picture 6">
            <a:hlinkClick r:id="rId5"/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729730" y="5421095"/>
            <a:ext cx="2040956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8" name="Picture 7">
            <a:hlinkClick r:id="rId7"/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12812" y="1304499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9" name="Picture 8">
            <a:hlinkClick r:id="rId9"/>
          </p:cNvPr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12764" y="5373443"/>
            <a:ext cx="3352800" cy="849557"/>
          </a:xfrm>
          <a:prstGeom prst="roundRect">
            <a:avLst>
              <a:gd name="adj" fmla="val 3159"/>
            </a:avLst>
          </a:prstGeom>
        </p:spPr>
      </p:pic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Sets and Dictionaries</a:t>
            </a:r>
            <a:endParaRPr lang="en-US" dirty="0"/>
          </a:p>
        </p:txBody>
      </p:sp>
      <p:pic>
        <p:nvPicPr>
          <p:cNvPr id="13" name="Picture 12">
            <a:hlinkClick r:id="rId11"/>
          </p:cNvPr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418012" y="1292902"/>
            <a:ext cx="2620615" cy="808530"/>
          </a:xfrm>
          <a:prstGeom prst="roundRect">
            <a:avLst>
              <a:gd name="adj" fmla="val 2953"/>
            </a:avLst>
          </a:prstGeom>
        </p:spPr>
      </p:pic>
      <p:pic>
        <p:nvPicPr>
          <p:cNvPr id="16" name="Picture 15">
            <a:hlinkClick r:id="rId13"/>
          </p:cNvPr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633728" y="5373443"/>
            <a:ext cx="4073042" cy="849556"/>
          </a:xfrm>
          <a:prstGeom prst="roundRect">
            <a:avLst>
              <a:gd name="adj" fmla="val 3159"/>
            </a:avLst>
          </a:prstGeom>
        </p:spPr>
      </p:pic>
      <p:pic>
        <p:nvPicPr>
          <p:cNvPr id="18" name="Picture 17">
            <a:hlinkClick r:id="rId15"/>
          </p:cNvPr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8075612" y="1316222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4" name="Picture 3">
            <a:hlinkClick r:id="rId17"/>
          </p:cNvPr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5713413" y="4251041"/>
            <a:ext cx="5993358" cy="550371"/>
          </a:xfrm>
          <a:prstGeom prst="roundRect">
            <a:avLst>
              <a:gd name="adj" fmla="val 3159"/>
            </a:avLst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hlinkClick r:id="rId19"/>
              </a:rPr>
              <a:t>https://softuni.bg/trainings/1633/csharp-advanced-may-2017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3498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License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This </a:t>
            </a:r>
            <a:r>
              <a:rPr lang="en-US" dirty="0" smtClean="0"/>
              <a:t>course (slides, examples, demos, videos, homework, etc.)</a:t>
            </a:r>
            <a:br>
              <a:rPr lang="en-US" dirty="0" smtClean="0"/>
            </a:br>
            <a:r>
              <a:rPr lang="en-US" dirty="0" smtClean="0"/>
              <a:t>is </a:t>
            </a:r>
            <a:r>
              <a:rPr lang="en-US" dirty="0"/>
              <a:t>licensed </a:t>
            </a:r>
            <a:r>
              <a:rPr lang="en-US" dirty="0" smtClean="0"/>
              <a:t>under </a:t>
            </a:r>
            <a:r>
              <a:rPr lang="en-US" dirty="0"/>
              <a:t>the </a:t>
            </a:r>
            <a:r>
              <a:rPr lang="en-US" dirty="0" smtClean="0"/>
              <a:t>"</a:t>
            </a:r>
            <a:r>
              <a:rPr lang="en-US" dirty="0" smtClean="0">
                <a:hlinkClick r:id="rId3"/>
              </a:rPr>
              <a:t>Creative </a:t>
            </a:r>
            <a:r>
              <a:rPr lang="en-US" dirty="0">
                <a:hlinkClick r:id="rId3"/>
              </a:rPr>
              <a:t>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4.0 </a:t>
            </a:r>
            <a:r>
              <a:rPr lang="en-US" dirty="0" smtClean="0">
                <a:hlinkClick r:id="rId3"/>
              </a:rPr>
              <a:t>International</a:t>
            </a:r>
            <a:r>
              <a:rPr lang="en-US" dirty="0" smtClean="0"/>
              <a:t>" license</a:t>
            </a:r>
            <a:endParaRPr lang="bg-BG" dirty="0" smtClean="0"/>
          </a:p>
          <a:p>
            <a:endParaRPr lang="bg-BG" sz="2400" dirty="0"/>
          </a:p>
          <a:p>
            <a:endParaRPr lang="bg-BG" sz="2400" dirty="0" smtClean="0"/>
          </a:p>
          <a:p>
            <a:endParaRPr lang="bg-BG" sz="2400" dirty="0"/>
          </a:p>
          <a:p>
            <a:pPr>
              <a:spcBef>
                <a:spcPts val="1800"/>
              </a:spcBef>
            </a:pPr>
            <a:r>
              <a:rPr lang="en-US" sz="2400" dirty="0" smtClean="0"/>
              <a:t>Attribution: this work may contain portions from</a:t>
            </a:r>
          </a:p>
          <a:p>
            <a:pPr lvl="1"/>
            <a:r>
              <a:rPr lang="en-US" sz="2000" dirty="0" smtClean="0"/>
              <a:t>"</a:t>
            </a:r>
            <a:r>
              <a:rPr lang="en-US" sz="2000" dirty="0" smtClean="0">
                <a:hlinkClick r:id="rId4"/>
              </a:rPr>
              <a:t>Fundamentals </a:t>
            </a:r>
            <a:r>
              <a:rPr lang="en-US" sz="2000" dirty="0">
                <a:hlinkClick r:id="rId4"/>
              </a:rPr>
              <a:t>of Computer Programming with C</a:t>
            </a:r>
            <a:r>
              <a:rPr lang="en-US" sz="2000" dirty="0" smtClean="0">
                <a:hlinkClick r:id="rId4"/>
              </a:rPr>
              <a:t>#</a:t>
            </a:r>
            <a:r>
              <a:rPr lang="en-US" sz="2000" dirty="0" smtClean="0"/>
              <a:t>" book by Svetlin Nakov &amp; Co. under </a:t>
            </a:r>
            <a:r>
              <a:rPr lang="en-US" sz="2000" dirty="0" smtClean="0">
                <a:hlinkClick r:id="rId5"/>
              </a:rPr>
              <a:t>CC-BY-SA</a:t>
            </a:r>
            <a:r>
              <a:rPr lang="en-US" sz="2000" dirty="0" smtClean="0"/>
              <a:t> license</a:t>
            </a:r>
          </a:p>
          <a:p>
            <a:pPr lvl="1"/>
            <a:r>
              <a:rPr lang="en-US" sz="2000" dirty="0" smtClean="0"/>
              <a:t>"</a:t>
            </a:r>
            <a:r>
              <a:rPr lang="en-US" sz="2000" dirty="0" smtClean="0">
                <a:hlinkClick r:id="rId6"/>
              </a:rPr>
              <a:t>C</a:t>
            </a:r>
            <a:r>
              <a:rPr lang="en-US" sz="2000" dirty="0">
                <a:hlinkClick r:id="rId6"/>
              </a:rPr>
              <a:t># Part </a:t>
            </a:r>
            <a:r>
              <a:rPr lang="en-US" sz="2000" dirty="0" smtClean="0">
                <a:hlinkClick r:id="rId6"/>
              </a:rPr>
              <a:t>I</a:t>
            </a:r>
            <a:r>
              <a:rPr lang="en-US" sz="2000" dirty="0" smtClean="0"/>
              <a:t>" </a:t>
            </a:r>
            <a:r>
              <a:rPr lang="en-US" sz="2000" dirty="0"/>
              <a:t>course by </a:t>
            </a:r>
            <a:r>
              <a:rPr lang="en-US" sz="2000" noProof="1"/>
              <a:t>Telerik Academy</a:t>
            </a:r>
            <a:r>
              <a:rPr lang="en-US" sz="2000" dirty="0"/>
              <a:t> under </a:t>
            </a:r>
            <a:r>
              <a:rPr lang="en-US" sz="2000" dirty="0">
                <a:hlinkClick r:id="rId7"/>
              </a:rPr>
              <a:t>CC-BY-NC-SA</a:t>
            </a:r>
            <a:r>
              <a:rPr lang="en-US" sz="2000" dirty="0"/>
              <a:t> license </a:t>
            </a:r>
            <a:endParaRPr lang="en-US" sz="2000" dirty="0" smtClean="0"/>
          </a:p>
          <a:p>
            <a:pPr lvl="1"/>
            <a:r>
              <a:rPr lang="en-US" sz="2000" dirty="0" smtClean="0"/>
              <a:t>"</a:t>
            </a:r>
            <a:r>
              <a:rPr lang="en-US" sz="2000" dirty="0" smtClean="0">
                <a:hlinkClick r:id="rId8"/>
              </a:rPr>
              <a:t>C# Part II</a:t>
            </a:r>
            <a:r>
              <a:rPr lang="en-US" sz="2000" dirty="0" smtClean="0"/>
              <a:t>" course by </a:t>
            </a:r>
            <a:r>
              <a:rPr lang="en-US" sz="2000" noProof="1" smtClean="0"/>
              <a:t>Telerik Academy</a:t>
            </a:r>
            <a:r>
              <a:rPr lang="en-US" sz="2000" dirty="0" smtClean="0"/>
              <a:t> under </a:t>
            </a:r>
            <a:r>
              <a:rPr lang="en-US" sz="2000" dirty="0" smtClean="0">
                <a:hlinkClick r:id="rId7"/>
              </a:rPr>
              <a:t>CC-BY-NC-SA</a:t>
            </a:r>
            <a:r>
              <a:rPr lang="en-US" sz="2000" dirty="0" smtClean="0"/>
              <a:t> 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48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6889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Software University Foundation 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University </a:t>
            </a:r>
            <a:r>
              <a:rPr lang="en-US" dirty="0"/>
              <a:t>@ </a:t>
            </a:r>
            <a:r>
              <a:rPr lang="en-US" dirty="0" smtClean="0"/>
              <a:t>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</a:t>
            </a:r>
            <a:r>
              <a:rPr lang="en-US" dirty="0"/>
              <a:t>University @ </a:t>
            </a:r>
            <a:r>
              <a:rPr lang="en-US" dirty="0" smtClean="0"/>
              <a:t>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 smtClean="0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descr="http://softuni.bg">
            <a:hlinkClick r:id="rId4" tooltip="Software University"/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6400" y="1594686"/>
            <a:ext cx="1701050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descr="http://softuni.org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descr="http://www.facebook.com/SoftwareUniversity">
            <a:hlinkClick r:id="rId10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http://www.youtube.com/SoftwareUniversity">
            <a:hlinkClick r:id="rId6" tooltip="Software University YouTube Video Channel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>
            <a:hlinkClick r:id="rId7" tooltip="Software University Discussion Forum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4"/>
          </p:cNvPr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762304" y="3093954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209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8470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Sequence of characters that forms a search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pattern</a:t>
            </a:r>
          </a:p>
          <a:p>
            <a:pPr>
              <a:lnSpc>
                <a:spcPct val="100000"/>
              </a:lnSpc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00000"/>
              </a:lnSpc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en-US" dirty="0"/>
              <a:t>Used for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finding and matching 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certain parts of strings</a:t>
            </a:r>
          </a:p>
          <a:p>
            <a:pPr>
              <a:lnSpc>
                <a:spcPct val="100000"/>
              </a:lnSpc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00000"/>
              </a:lnSpc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58470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Regular Expressions</a:t>
            </a:r>
            <a:endParaRPr lang="bg-B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5455" y="3397460"/>
            <a:ext cx="5116544" cy="2889440"/>
          </a:xfrm>
          <a:prstGeom prst="roundRect">
            <a:avLst>
              <a:gd name="adj" fmla="val 1333"/>
            </a:avLst>
          </a:prstGeom>
          <a:effectLst>
            <a:softEdge rad="12700"/>
          </a:effectLst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912812" y="1897935"/>
            <a:ext cx="10363202" cy="110799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6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(?&lt;=\.) {2,}(?=[A-Z])</a:t>
            </a:r>
          </a:p>
        </p:txBody>
      </p:sp>
    </p:spTree>
    <p:extLst>
      <p:ext uri="{BB962C8B-B14F-4D97-AF65-F5344CB8AC3E}">
        <p14:creationId xmlns:p14="http://schemas.microsoft.com/office/powerpoint/2010/main" val="1460435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8470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The simplest form of regex matching</a:t>
            </a:r>
          </a:p>
        </p:txBody>
      </p:sp>
      <p:sp>
        <p:nvSpPr>
          <p:cNvPr id="58470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Exact Matching</a:t>
            </a:r>
            <a:endParaRPr lang="bg-BG" dirty="0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912812" y="3276600"/>
            <a:ext cx="10363202" cy="286232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3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 </a:t>
            </a:r>
            <a:r>
              <a:rPr lang="en-GB" sz="3600" b="1" noProof="1">
                <a:solidFill>
                  <a:srgbClr val="FF9F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reg</a:t>
            </a:r>
            <a:r>
              <a:rPr lang="en-GB" sz="3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ular exp</a:t>
            </a:r>
            <a:r>
              <a:rPr lang="en-GB" sz="3600" b="1" noProof="1">
                <a:solidFill>
                  <a:srgbClr val="FF9F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</a:t>
            </a:r>
            <a:r>
              <a:rPr lang="en-GB" sz="3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ssion, </a:t>
            </a:r>
            <a:r>
              <a:rPr lang="en-GB" sz="36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regex</a:t>
            </a:r>
            <a:r>
              <a:rPr lang="en-GB" sz="3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o</a:t>
            </a:r>
            <a:r>
              <a:rPr lang="en-GB" sz="3600" b="1" noProof="1">
                <a:solidFill>
                  <a:srgbClr val="FF9F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</a:t>
            </a:r>
            <a:r>
              <a:rPr lang="en-GB" sz="3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36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regex</a:t>
            </a:r>
            <a:r>
              <a:rPr lang="en-GB" sz="3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 (sometimes called a </a:t>
            </a:r>
            <a:r>
              <a:rPr lang="en-GB" sz="3600" b="1" noProof="1">
                <a:solidFill>
                  <a:srgbClr val="FF9F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</a:t>
            </a:r>
            <a:r>
              <a:rPr lang="en-GB" sz="3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ational exp</a:t>
            </a:r>
            <a:r>
              <a:rPr lang="en-GB" sz="3600" b="1" noProof="1">
                <a:solidFill>
                  <a:srgbClr val="FF9F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</a:t>
            </a:r>
            <a:r>
              <a:rPr lang="en-GB" sz="3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ession) is, in theo</a:t>
            </a:r>
            <a:r>
              <a:rPr lang="en-GB" sz="3600" b="1" noProof="1">
                <a:solidFill>
                  <a:srgbClr val="FF9F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</a:t>
            </a:r>
            <a:r>
              <a:rPr lang="en-GB" sz="3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etical compute</a:t>
            </a:r>
            <a:r>
              <a:rPr lang="en-GB" sz="3600" b="1" noProof="1">
                <a:solidFill>
                  <a:srgbClr val="FF9F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</a:t>
            </a:r>
            <a:r>
              <a:rPr lang="en-GB" sz="3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science and fo</a:t>
            </a:r>
            <a:r>
              <a:rPr lang="en-GB" sz="3600" b="1" noProof="1">
                <a:solidFill>
                  <a:srgbClr val="FF9F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</a:t>
            </a:r>
            <a:r>
              <a:rPr lang="en-GB" sz="3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mal language theo</a:t>
            </a:r>
            <a:r>
              <a:rPr lang="en-GB" sz="3600" b="1" noProof="1">
                <a:solidFill>
                  <a:srgbClr val="FF9F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</a:t>
            </a:r>
            <a:r>
              <a:rPr lang="en-GB" sz="3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y, a sequence of cha</a:t>
            </a:r>
            <a:r>
              <a:rPr lang="en-GB" sz="3600" b="1" noProof="1">
                <a:solidFill>
                  <a:srgbClr val="FF9F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</a:t>
            </a:r>
            <a:r>
              <a:rPr lang="en-GB" sz="3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acte</a:t>
            </a:r>
            <a:r>
              <a:rPr lang="en-GB" sz="3600" b="1" noProof="1">
                <a:solidFill>
                  <a:srgbClr val="FF9F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</a:t>
            </a:r>
            <a:r>
              <a:rPr lang="en-GB" sz="3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 that define a sea</a:t>
            </a:r>
            <a:r>
              <a:rPr lang="en-GB" sz="3600" b="1" noProof="1">
                <a:solidFill>
                  <a:srgbClr val="FF9F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</a:t>
            </a:r>
            <a:r>
              <a:rPr lang="en-GB" sz="3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ch patte</a:t>
            </a:r>
            <a:r>
              <a:rPr lang="en-GB" sz="3600" b="1" noProof="1">
                <a:solidFill>
                  <a:srgbClr val="FF9F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</a:t>
            </a:r>
            <a:r>
              <a:rPr lang="en-GB" sz="3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n.</a:t>
            </a:r>
            <a:endParaRPr lang="en-US" sz="36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912812" y="1981200"/>
            <a:ext cx="10363202" cy="92333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54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regex</a:t>
            </a:r>
          </a:p>
        </p:txBody>
      </p:sp>
    </p:spTree>
    <p:extLst>
      <p:ext uri="{BB962C8B-B14F-4D97-AF65-F5344CB8AC3E}">
        <p14:creationId xmlns:p14="http://schemas.microsoft.com/office/powerpoint/2010/main" val="2121267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8470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Search patterns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describe</a:t>
            </a:r>
            <a:r>
              <a:rPr lang="en-US" dirty="0"/>
              <a:t> what should be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matched</a:t>
            </a:r>
            <a:r>
              <a:rPr lang="en-US" dirty="0"/>
              <a:t>                 </a:t>
            </a:r>
          </a:p>
        </p:txBody>
      </p:sp>
      <p:sp>
        <p:nvSpPr>
          <p:cNvPr id="58470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Pattern Matching</a:t>
            </a:r>
            <a:endParaRPr lang="bg-BG" dirty="0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912812" y="3002101"/>
            <a:ext cx="10363202" cy="317009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4000" b="1" noProof="1">
                <a:solidFill>
                  <a:srgbClr val="FFCC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  <a:r>
              <a:rPr lang="en-US" sz="4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61948228831222 – Dick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4000" b="1" noProof="1">
                <a:solidFill>
                  <a:srgbClr val="FFCC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  <a:r>
              <a:rPr lang="en-US" sz="4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2394818322 – Matt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4000" b="1" noProof="1">
                <a:solidFill>
                  <a:srgbClr val="FFCC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  <a:r>
              <a:rPr lang="en-US" sz="4000" b="1" noProof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359</a:t>
            </a:r>
            <a:r>
              <a:rPr lang="en-US" sz="4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8418 2838 – Steven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4000" b="1" noProof="1">
                <a:solidFill>
                  <a:srgbClr val="FFCC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  <a:r>
              <a:rPr lang="en-US" sz="4000" b="1" noProof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359</a:t>
            </a:r>
            <a:r>
              <a:rPr lang="en-US" sz="40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882021853</a:t>
            </a:r>
            <a:r>
              <a:rPr lang="en-US" sz="4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– Andy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4000" b="1" noProof="1">
                <a:solidFill>
                  <a:srgbClr val="FFCC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  <a:r>
              <a:rPr lang="en-US" sz="4000" b="1" noProof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359</a:t>
            </a:r>
            <a:r>
              <a:rPr lang="en-US" sz="40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896923312</a:t>
            </a:r>
            <a:r>
              <a:rPr lang="en-US" sz="4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5321 – Nash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912812" y="1897935"/>
            <a:ext cx="10363202" cy="92333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5400" b="1" noProof="1">
                <a:solidFill>
                  <a:srgbClr val="FFCC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\+</a:t>
            </a:r>
            <a:r>
              <a:rPr lang="en-US" sz="5400" b="1" noProof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359</a:t>
            </a:r>
            <a:r>
              <a:rPr lang="en-US" sz="54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[0-9]{9}</a:t>
            </a:r>
          </a:p>
        </p:txBody>
      </p:sp>
    </p:spTree>
    <p:extLst>
      <p:ext uri="{BB962C8B-B14F-4D97-AF65-F5344CB8AC3E}">
        <p14:creationId xmlns:p14="http://schemas.microsoft.com/office/powerpoint/2010/main" val="1083117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C# supports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regular expressions</a:t>
            </a:r>
            <a:endParaRPr lang="en-US" noProof="1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</a:t>
            </a:r>
            <a:r>
              <a:rPr lang="en-US" dirty="0" smtClean="0"/>
              <a:t>Regex</a:t>
            </a:r>
            <a:endParaRPr lang="en-US" dirty="0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911224" y="2286000"/>
            <a:ext cx="10363200" cy="255454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pattern = Console.ReadLine();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input = Console.ReadLine();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it-IT" sz="32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Regex</a:t>
            </a:r>
            <a:r>
              <a:rPr lang="it-IT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regex = </a:t>
            </a:r>
            <a:r>
              <a:rPr lang="it-IT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 Regex(pattern);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3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Match</a:t>
            </a:r>
            <a:r>
              <a:rPr lang="it-IT" sz="3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match </a:t>
            </a:r>
            <a:r>
              <a:rPr lang="it-IT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it-IT" sz="3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regex.Match(input);</a:t>
            </a:r>
            <a:endParaRPr lang="it-IT" sz="3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6838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dirty="0"/>
              <a:t>Find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occurrence</a:t>
            </a:r>
            <a:r>
              <a:rPr lang="en-US" dirty="0"/>
              <a:t> count of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word</a:t>
            </a:r>
            <a:r>
              <a:rPr lang="en-US" dirty="0"/>
              <a:t> in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given text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Match Count</a:t>
            </a: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912812" y="3048000"/>
            <a:ext cx="10363202" cy="286232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3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 </a:t>
            </a:r>
            <a:r>
              <a:rPr lang="en-GB" sz="3600" b="1" noProof="1">
                <a:solidFill>
                  <a:srgbClr val="FF9F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reg</a:t>
            </a:r>
            <a:r>
              <a:rPr lang="en-GB" sz="3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ular exp</a:t>
            </a:r>
            <a:r>
              <a:rPr lang="en-GB" sz="3600" b="1" noProof="1">
                <a:solidFill>
                  <a:srgbClr val="FF9F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</a:t>
            </a:r>
            <a:r>
              <a:rPr lang="en-GB" sz="3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ssion, </a:t>
            </a:r>
            <a:r>
              <a:rPr lang="en-GB" sz="36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regex</a:t>
            </a:r>
            <a:r>
              <a:rPr lang="en-GB" sz="3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o</a:t>
            </a:r>
            <a:r>
              <a:rPr lang="en-GB" sz="3600" b="1" noProof="1">
                <a:solidFill>
                  <a:srgbClr val="FF9F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</a:t>
            </a:r>
            <a:r>
              <a:rPr lang="en-GB" sz="3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36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regex</a:t>
            </a:r>
            <a:r>
              <a:rPr lang="en-GB" sz="3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 (sometimes called a </a:t>
            </a:r>
            <a:r>
              <a:rPr lang="en-GB" sz="3600" b="1" noProof="1">
                <a:solidFill>
                  <a:srgbClr val="FF9F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</a:t>
            </a:r>
            <a:r>
              <a:rPr lang="en-GB" sz="3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ational exp</a:t>
            </a:r>
            <a:r>
              <a:rPr lang="en-GB" sz="3600" b="1" noProof="1">
                <a:solidFill>
                  <a:srgbClr val="FF9F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</a:t>
            </a:r>
            <a:r>
              <a:rPr lang="en-GB" sz="3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ession) is, in theo</a:t>
            </a:r>
            <a:r>
              <a:rPr lang="en-GB" sz="3600" b="1" noProof="1">
                <a:solidFill>
                  <a:srgbClr val="FF9F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</a:t>
            </a:r>
            <a:r>
              <a:rPr lang="en-GB" sz="3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etical compute</a:t>
            </a:r>
            <a:r>
              <a:rPr lang="en-GB" sz="3600" b="1" noProof="1">
                <a:solidFill>
                  <a:srgbClr val="FF9F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</a:t>
            </a:r>
            <a:r>
              <a:rPr lang="en-GB" sz="3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science and fo</a:t>
            </a:r>
            <a:r>
              <a:rPr lang="en-GB" sz="3600" b="1" noProof="1">
                <a:solidFill>
                  <a:srgbClr val="FF9F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</a:t>
            </a:r>
            <a:r>
              <a:rPr lang="en-GB" sz="3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mal language theo</a:t>
            </a:r>
            <a:r>
              <a:rPr lang="en-GB" sz="3600" b="1" noProof="1">
                <a:solidFill>
                  <a:srgbClr val="FF9F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</a:t>
            </a:r>
            <a:r>
              <a:rPr lang="en-GB" sz="3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y, a sequence of cha</a:t>
            </a:r>
            <a:r>
              <a:rPr lang="en-GB" sz="3600" b="1" noProof="1">
                <a:solidFill>
                  <a:srgbClr val="FF9F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</a:t>
            </a:r>
            <a:r>
              <a:rPr lang="en-GB" sz="3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acte</a:t>
            </a:r>
            <a:r>
              <a:rPr lang="en-GB" sz="3600" b="1" noProof="1">
                <a:solidFill>
                  <a:srgbClr val="FF9F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</a:t>
            </a:r>
            <a:r>
              <a:rPr lang="en-GB" sz="3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 that define a sea</a:t>
            </a:r>
            <a:r>
              <a:rPr lang="en-GB" sz="3600" b="1" noProof="1">
                <a:solidFill>
                  <a:srgbClr val="FF9F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</a:t>
            </a:r>
            <a:r>
              <a:rPr lang="en-GB" sz="3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ch patte</a:t>
            </a:r>
            <a:r>
              <a:rPr lang="en-GB" sz="3600" b="1" noProof="1">
                <a:solidFill>
                  <a:srgbClr val="FF9F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</a:t>
            </a:r>
            <a:r>
              <a:rPr lang="en-GB" sz="3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n.</a:t>
            </a:r>
            <a:endParaRPr lang="en-US" sz="36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912812" y="1972270"/>
            <a:ext cx="10363202" cy="92333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54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regex</a:t>
            </a:r>
          </a:p>
        </p:txBody>
      </p:sp>
      <p:sp>
        <p:nvSpPr>
          <p:cNvPr id="17" name="AutoShape 7"/>
          <p:cNvSpPr>
            <a:spLocks noChangeArrowheads="1"/>
          </p:cNvSpPr>
          <p:nvPr/>
        </p:nvSpPr>
        <p:spPr bwMode="auto">
          <a:xfrm>
            <a:off x="8364375" y="2133599"/>
            <a:ext cx="2225837" cy="634991"/>
          </a:xfrm>
          <a:prstGeom prst="wedgeRoundRectCallout">
            <a:avLst>
              <a:gd name="adj1" fmla="val -53256"/>
              <a:gd name="adj2" fmla="val 10208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200" noProof="1">
                <a:solidFill>
                  <a:schemeClr val="tx2"/>
                </a:solidFill>
              </a:rPr>
              <a:t>Matches: 2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60412" y="6102124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https://judge.softuni.bg/Contests/Compete/Index/596#0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7966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1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3.xml><?xml version="1.0" encoding="utf-8"?>
<a:theme xmlns:a="http://schemas.openxmlformats.org/drawingml/2006/main" name="2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0</TotalTime>
  <Words>2168</Words>
  <Application>Microsoft Office PowerPoint</Application>
  <PresentationFormat>Custom</PresentationFormat>
  <Paragraphs>522</Paragraphs>
  <Slides>49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49</vt:i4>
      </vt:variant>
    </vt:vector>
  </HeadingPairs>
  <TitlesOfParts>
    <vt:vector size="57" baseType="lpstr">
      <vt:lpstr>Arial</vt:lpstr>
      <vt:lpstr>Calibri</vt:lpstr>
      <vt:lpstr>Consolas</vt:lpstr>
      <vt:lpstr>Wingdings</vt:lpstr>
      <vt:lpstr>Wingdings 2</vt:lpstr>
      <vt:lpstr>SoftUni 16x9</vt:lpstr>
      <vt:lpstr>1_SoftUni 16x9</vt:lpstr>
      <vt:lpstr>2_SoftUni 16x9</vt:lpstr>
      <vt:lpstr>Regular Expressions</vt:lpstr>
      <vt:lpstr>Table of Contents</vt:lpstr>
      <vt:lpstr>Questions</vt:lpstr>
      <vt:lpstr>Regular Expressions</vt:lpstr>
      <vt:lpstr>Regular Expressions</vt:lpstr>
      <vt:lpstr>Exact Matching</vt:lpstr>
      <vt:lpstr>Pattern Matching</vt:lpstr>
      <vt:lpstr>Using Regex</vt:lpstr>
      <vt:lpstr>Problem: Match Count</vt:lpstr>
      <vt:lpstr>Solution: Match Count</vt:lpstr>
      <vt:lpstr>Character Classes</vt:lpstr>
      <vt:lpstr>Character Classes</vt:lpstr>
      <vt:lpstr>Character Classes (2)</vt:lpstr>
      <vt:lpstr>Problem: Vowel Count</vt:lpstr>
      <vt:lpstr>Solution: Vowel Count</vt:lpstr>
      <vt:lpstr>Negation Character Classes</vt:lpstr>
      <vt:lpstr>Shorthand Character Classes</vt:lpstr>
      <vt:lpstr>Negated Shorthand Character Classes</vt:lpstr>
      <vt:lpstr>Problem: Non-Digit Count</vt:lpstr>
      <vt:lpstr>Solution: Non-Digit Count</vt:lpstr>
      <vt:lpstr>Quantifiers</vt:lpstr>
      <vt:lpstr>Quantifiers</vt:lpstr>
      <vt:lpstr>Quantifiers (2)</vt:lpstr>
      <vt:lpstr>Problem: Extract Integer Numbers</vt:lpstr>
      <vt:lpstr>Solution: Extract Integer Numbers</vt:lpstr>
      <vt:lpstr>Lazy Quantifiers</vt:lpstr>
      <vt:lpstr>Problem: Extract Tags</vt:lpstr>
      <vt:lpstr>Solution: Extract Tags</vt:lpstr>
      <vt:lpstr>Basic Regex</vt:lpstr>
      <vt:lpstr>Special Characters</vt:lpstr>
      <vt:lpstr>Special Characters</vt:lpstr>
      <vt:lpstr>Special Characters (2)</vt:lpstr>
      <vt:lpstr>Anchors</vt:lpstr>
      <vt:lpstr>Problem: Valid Usernames</vt:lpstr>
      <vt:lpstr>Solution: Valid Username</vt:lpstr>
      <vt:lpstr>Constructs</vt:lpstr>
      <vt:lpstr>Grouping Constructs</vt:lpstr>
      <vt:lpstr>Problem: Valid Time</vt:lpstr>
      <vt:lpstr>Solution: Valid Time</vt:lpstr>
      <vt:lpstr>Solution: Valid Time</vt:lpstr>
      <vt:lpstr>Grouping Constructs (2)</vt:lpstr>
      <vt:lpstr>Backreference Constructs</vt:lpstr>
      <vt:lpstr>Problem: Extract Quotations</vt:lpstr>
      <vt:lpstr>Solution: Extract Quotations</vt:lpstr>
      <vt:lpstr>Regex Constructs</vt:lpstr>
      <vt:lpstr>Summary</vt:lpstr>
      <vt:lpstr>Sets and Dictionaries</vt:lpstr>
      <vt:lpstr>License</vt:lpstr>
      <vt:lpstr>Free Trainings @ Software University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Regular Expressions</dc:title>
  <dc:subject>C# Advanced Course</dc:subject>
  <dc:creator/>
  <cp:keywords>C#, regex, programming, course, SoftUni, Software University</cp:keywords>
  <dc:description>https://softuni.bg/courses/advanced-csharp/</dc:description>
  <cp:lastModifiedBy/>
  <cp:revision>1</cp:revision>
  <dcterms:created xsi:type="dcterms:W3CDTF">2014-01-02T17:00:34Z</dcterms:created>
  <dcterms:modified xsi:type="dcterms:W3CDTF">2017-06-08T14:48:24Z</dcterms:modified>
  <cp:category>programming, software engineering, quality code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